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  <p:sldMasterId id="2147483660" r:id="rId5"/>
  </p:sldMasterIdLst>
  <p:notesMasterIdLst>
    <p:notesMasterId r:id="rId45"/>
  </p:notesMasterIdLst>
  <p:handoutMasterIdLst>
    <p:handoutMasterId r:id="rId46"/>
  </p:handoutMasterIdLst>
  <p:sldIdLst>
    <p:sldId id="256" r:id="rId6"/>
    <p:sldId id="259" r:id="rId7"/>
    <p:sldId id="262" r:id="rId8"/>
    <p:sldId id="2145705849" r:id="rId9"/>
    <p:sldId id="1713476053" r:id="rId10"/>
    <p:sldId id="2145705879" r:id="rId11"/>
    <p:sldId id="2145705824" r:id="rId12"/>
    <p:sldId id="2145705821" r:id="rId13"/>
    <p:sldId id="2145705846" r:id="rId14"/>
    <p:sldId id="2145705867" r:id="rId15"/>
    <p:sldId id="2145705868" r:id="rId16"/>
    <p:sldId id="294" r:id="rId17"/>
    <p:sldId id="2145705876" r:id="rId18"/>
    <p:sldId id="2145705869" r:id="rId19"/>
    <p:sldId id="2145705874" r:id="rId20"/>
    <p:sldId id="2145705870" r:id="rId21"/>
    <p:sldId id="2145705826" r:id="rId22"/>
    <p:sldId id="2145705833" r:id="rId23"/>
    <p:sldId id="2145705825" r:id="rId24"/>
    <p:sldId id="2145705841" r:id="rId25"/>
    <p:sldId id="2145705835" r:id="rId26"/>
    <p:sldId id="2145705827" r:id="rId27"/>
    <p:sldId id="2145705871" r:id="rId28"/>
    <p:sldId id="2145705881" r:id="rId29"/>
    <p:sldId id="2145705872" r:id="rId30"/>
    <p:sldId id="2145705882" r:id="rId31"/>
    <p:sldId id="2145705873" r:id="rId32"/>
    <p:sldId id="2145705829" r:id="rId33"/>
    <p:sldId id="2145705834" r:id="rId34"/>
    <p:sldId id="2145705830" r:id="rId35"/>
    <p:sldId id="304" r:id="rId36"/>
    <p:sldId id="2145705831" r:id="rId37"/>
    <p:sldId id="2145705885" r:id="rId38"/>
    <p:sldId id="306" r:id="rId39"/>
    <p:sldId id="2145705838" r:id="rId40"/>
    <p:sldId id="2145705844" r:id="rId41"/>
    <p:sldId id="2145705875" r:id="rId42"/>
    <p:sldId id="2145705839" r:id="rId43"/>
    <p:sldId id="2145705884" r:id="rId4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Space Grotesk" pitchFamily="2" charset="77"/>
      <p:regular r:id="rId51"/>
      <p:bold r:id="rId52"/>
    </p:embeddedFont>
    <p:embeddedFont>
      <p:font typeface="Space Grotesk Light" pitchFamily="2" charset="77"/>
      <p:regular r:id="rId53"/>
    </p:embeddedFont>
    <p:embeddedFont>
      <p:font typeface="Tahoma" panose="020B0604030504040204" pitchFamily="34" charset="0"/>
      <p:regular r:id="rId54"/>
      <p:bold r:id="rId55"/>
    </p:embeddedFont>
  </p:embeddedFontLst>
  <p:defaultTextStyle>
    <a:defPPr>
      <a:defRPr lang="en-NO"/>
    </a:defPPr>
    <a:lvl1pPr marL="0" algn="l" defTabSz="685749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75" algn="l" defTabSz="685749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749" algn="l" defTabSz="685749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624" algn="l" defTabSz="685749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498" algn="l" defTabSz="685749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373" algn="l" defTabSz="685749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246" algn="l" defTabSz="685749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120" algn="l" defTabSz="685749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995" algn="l" defTabSz="685749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544"/>
    <a:srgbClr val="0013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979D02-1C12-CA49-AAED-DBD6273ACA1B}" v="16" dt="2023-11-08T14:22:13.1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25"/>
  </p:normalViewPr>
  <p:slideViewPr>
    <p:cSldViewPr snapToGrid="0">
      <p:cViewPr varScale="1">
        <p:scale>
          <a:sx n="120" d="100"/>
          <a:sy n="120" d="100"/>
        </p:scale>
        <p:origin x="20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7.fntdata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font" Target="fonts/font2.fntdata"/><Relationship Id="rId56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font" Target="fonts/font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handoutMaster" Target="handoutMasters/handoutMaster1.xml"/><Relationship Id="rId59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3.fntdata"/><Relationship Id="rId57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font" Target="fonts/font6.fntdata"/><Relationship Id="rId6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DDAA6E-3176-AF45-8D6A-7AD45EB706D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0F5780-0A0A-D14B-87E5-95B1A32E4F2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40C0A6-869B-9A46-A38A-F555A2F16803}" type="datetimeFigureOut">
              <a:rPr lang="en-NO" smtClean="0"/>
              <a:t>11/8/23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9D9DC8-5C88-2B45-8FB1-2CDCABEF75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FB74C-FCA3-974C-988C-BE98EA8675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3DF33C-2E19-2049-B0F2-0F2BD7D5309B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838507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4504B4-D842-4CF1-8B02-D55DE7465508}" type="datetimeFigureOut">
              <a:rPr lang="en-US" smtClean="0"/>
              <a:t>11/8/23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5C5670-0E99-4502-A187-03DD1161E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42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C5670-0E99-4502-A187-03DD1161E7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574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1511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C5670-0E99-4502-A187-03DD1161E7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482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0041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8">
            <a:extLst>
              <a:ext uri="{FF2B5EF4-FFF2-40B4-BE49-F238E27FC236}">
                <a16:creationId xmlns:a16="http://schemas.microsoft.com/office/drawing/2014/main" id="{AECF9632-682B-E34C-AF6B-679AA5B73506}"/>
              </a:ext>
            </a:extLst>
          </p:cNvPr>
          <p:cNvSpPr/>
          <p:nvPr userDrawn="1"/>
        </p:nvSpPr>
        <p:spPr>
          <a:xfrm>
            <a:off x="-374631" y="1087042"/>
            <a:ext cx="9877187" cy="1282464"/>
          </a:xfrm>
          <a:custGeom>
            <a:avLst/>
            <a:gdLst/>
            <a:ahLst/>
            <a:cxnLst/>
            <a:rect l="l" t="t" r="r" b="b"/>
            <a:pathLst>
              <a:path w="12182475" h="1581785">
                <a:moveTo>
                  <a:pt x="7208507" y="533730"/>
                </a:moveTo>
                <a:lnTo>
                  <a:pt x="7163041" y="534695"/>
                </a:lnTo>
                <a:lnTo>
                  <a:pt x="7117143" y="537591"/>
                </a:lnTo>
                <a:lnTo>
                  <a:pt x="7070877" y="542378"/>
                </a:lnTo>
                <a:lnTo>
                  <a:pt x="7024281" y="549059"/>
                </a:lnTo>
                <a:lnTo>
                  <a:pt x="6977418" y="557606"/>
                </a:lnTo>
                <a:lnTo>
                  <a:pt x="6930352" y="567994"/>
                </a:lnTo>
                <a:lnTo>
                  <a:pt x="6883133" y="580199"/>
                </a:lnTo>
                <a:lnTo>
                  <a:pt x="6835826" y="594207"/>
                </a:lnTo>
                <a:lnTo>
                  <a:pt x="6788467" y="610006"/>
                </a:lnTo>
                <a:lnTo>
                  <a:pt x="6741134" y="627570"/>
                </a:lnTo>
                <a:lnTo>
                  <a:pt x="6693865" y="646874"/>
                </a:lnTo>
                <a:lnTo>
                  <a:pt x="6646735" y="667905"/>
                </a:lnTo>
                <a:lnTo>
                  <a:pt x="6599796" y="690638"/>
                </a:lnTo>
                <a:lnTo>
                  <a:pt x="6553098" y="715060"/>
                </a:lnTo>
                <a:lnTo>
                  <a:pt x="6506692" y="741146"/>
                </a:lnTo>
                <a:lnTo>
                  <a:pt x="6460655" y="768870"/>
                </a:lnTo>
                <a:lnTo>
                  <a:pt x="6415024" y="798220"/>
                </a:lnTo>
                <a:lnTo>
                  <a:pt x="6369863" y="829183"/>
                </a:lnTo>
                <a:lnTo>
                  <a:pt x="6326098" y="861085"/>
                </a:lnTo>
                <a:lnTo>
                  <a:pt x="6283452" y="894080"/>
                </a:lnTo>
                <a:lnTo>
                  <a:pt x="6241948" y="928128"/>
                </a:lnTo>
                <a:lnTo>
                  <a:pt x="6201638" y="963193"/>
                </a:lnTo>
                <a:lnTo>
                  <a:pt x="6162560" y="999210"/>
                </a:lnTo>
                <a:lnTo>
                  <a:pt x="6124740" y="1036142"/>
                </a:lnTo>
                <a:lnTo>
                  <a:pt x="6088227" y="1073937"/>
                </a:lnTo>
                <a:lnTo>
                  <a:pt x="6053061" y="1112558"/>
                </a:lnTo>
                <a:lnTo>
                  <a:pt x="6019266" y="1151940"/>
                </a:lnTo>
                <a:lnTo>
                  <a:pt x="5986881" y="1192060"/>
                </a:lnTo>
                <a:lnTo>
                  <a:pt x="5993879" y="1141577"/>
                </a:lnTo>
                <a:lnTo>
                  <a:pt x="5998972" y="1091526"/>
                </a:lnTo>
                <a:lnTo>
                  <a:pt x="6002159" y="1041908"/>
                </a:lnTo>
                <a:lnTo>
                  <a:pt x="6003442" y="992746"/>
                </a:lnTo>
                <a:lnTo>
                  <a:pt x="6002807" y="944067"/>
                </a:lnTo>
                <a:lnTo>
                  <a:pt x="5999873" y="890803"/>
                </a:lnTo>
                <a:lnTo>
                  <a:pt x="5994616" y="838669"/>
                </a:lnTo>
                <a:lnTo>
                  <a:pt x="5987046" y="787679"/>
                </a:lnTo>
                <a:lnTo>
                  <a:pt x="5977166" y="737844"/>
                </a:lnTo>
                <a:lnTo>
                  <a:pt x="5964974" y="689203"/>
                </a:lnTo>
                <a:lnTo>
                  <a:pt x="5950496" y="641769"/>
                </a:lnTo>
                <a:lnTo>
                  <a:pt x="5933732" y="595566"/>
                </a:lnTo>
                <a:lnTo>
                  <a:pt x="5914669" y="550621"/>
                </a:lnTo>
                <a:lnTo>
                  <a:pt x="5893346" y="506945"/>
                </a:lnTo>
                <a:lnTo>
                  <a:pt x="5869749" y="464566"/>
                </a:lnTo>
                <a:lnTo>
                  <a:pt x="5843879" y="423506"/>
                </a:lnTo>
                <a:lnTo>
                  <a:pt x="5816879" y="385330"/>
                </a:lnTo>
                <a:lnTo>
                  <a:pt x="5788050" y="348843"/>
                </a:lnTo>
                <a:lnTo>
                  <a:pt x="5757430" y="314058"/>
                </a:lnTo>
                <a:lnTo>
                  <a:pt x="5725045" y="281000"/>
                </a:lnTo>
                <a:lnTo>
                  <a:pt x="5690933" y="249669"/>
                </a:lnTo>
                <a:lnTo>
                  <a:pt x="5655145" y="220116"/>
                </a:lnTo>
                <a:lnTo>
                  <a:pt x="5617718" y="192328"/>
                </a:lnTo>
                <a:lnTo>
                  <a:pt x="5578691" y="166344"/>
                </a:lnTo>
                <a:lnTo>
                  <a:pt x="5538089" y="142163"/>
                </a:lnTo>
                <a:lnTo>
                  <a:pt x="5495963" y="119824"/>
                </a:lnTo>
                <a:lnTo>
                  <a:pt x="5452351" y="99326"/>
                </a:lnTo>
                <a:lnTo>
                  <a:pt x="5407279" y="80695"/>
                </a:lnTo>
                <a:lnTo>
                  <a:pt x="5360797" y="63957"/>
                </a:lnTo>
                <a:lnTo>
                  <a:pt x="5312930" y="49110"/>
                </a:lnTo>
                <a:lnTo>
                  <a:pt x="5263731" y="36182"/>
                </a:lnTo>
                <a:lnTo>
                  <a:pt x="5213235" y="25209"/>
                </a:lnTo>
                <a:lnTo>
                  <a:pt x="5161483" y="16179"/>
                </a:lnTo>
                <a:lnTo>
                  <a:pt x="5108499" y="9131"/>
                </a:lnTo>
                <a:lnTo>
                  <a:pt x="5054346" y="4064"/>
                </a:lnTo>
                <a:lnTo>
                  <a:pt x="4999025" y="1016"/>
                </a:lnTo>
                <a:lnTo>
                  <a:pt x="4942611" y="0"/>
                </a:lnTo>
                <a:lnTo>
                  <a:pt x="4898110" y="609"/>
                </a:lnTo>
                <a:lnTo>
                  <a:pt x="4853317" y="2451"/>
                </a:lnTo>
                <a:lnTo>
                  <a:pt x="4808258" y="5486"/>
                </a:lnTo>
                <a:lnTo>
                  <a:pt x="4762957" y="9740"/>
                </a:lnTo>
                <a:lnTo>
                  <a:pt x="4717427" y="15176"/>
                </a:lnTo>
                <a:lnTo>
                  <a:pt x="4671695" y="21805"/>
                </a:lnTo>
                <a:lnTo>
                  <a:pt x="4625797" y="29616"/>
                </a:lnTo>
                <a:lnTo>
                  <a:pt x="4579747" y="38608"/>
                </a:lnTo>
                <a:lnTo>
                  <a:pt x="4533557" y="48755"/>
                </a:lnTo>
                <a:lnTo>
                  <a:pt x="4487265" y="60045"/>
                </a:lnTo>
                <a:lnTo>
                  <a:pt x="4440898" y="72491"/>
                </a:lnTo>
                <a:lnTo>
                  <a:pt x="4394454" y="86080"/>
                </a:lnTo>
                <a:lnTo>
                  <a:pt x="4347984" y="100799"/>
                </a:lnTo>
                <a:lnTo>
                  <a:pt x="4301490" y="116636"/>
                </a:lnTo>
                <a:lnTo>
                  <a:pt x="4255008" y="133591"/>
                </a:lnTo>
                <a:lnTo>
                  <a:pt x="4208551" y="151663"/>
                </a:lnTo>
                <a:lnTo>
                  <a:pt x="4162158" y="170815"/>
                </a:lnTo>
                <a:lnTo>
                  <a:pt x="4115828" y="191071"/>
                </a:lnTo>
                <a:lnTo>
                  <a:pt x="4069600" y="212407"/>
                </a:lnTo>
                <a:lnTo>
                  <a:pt x="4023499" y="234810"/>
                </a:lnTo>
                <a:lnTo>
                  <a:pt x="3977551" y="258279"/>
                </a:lnTo>
                <a:lnTo>
                  <a:pt x="3931755" y="282816"/>
                </a:lnTo>
                <a:lnTo>
                  <a:pt x="3886162" y="308394"/>
                </a:lnTo>
                <a:lnTo>
                  <a:pt x="3840772" y="335026"/>
                </a:lnTo>
                <a:lnTo>
                  <a:pt x="3795623" y="362686"/>
                </a:lnTo>
                <a:lnTo>
                  <a:pt x="3750729" y="391363"/>
                </a:lnTo>
                <a:lnTo>
                  <a:pt x="3706126" y="421068"/>
                </a:lnTo>
                <a:lnTo>
                  <a:pt x="3661816" y="451777"/>
                </a:lnTo>
                <a:lnTo>
                  <a:pt x="3619982" y="481926"/>
                </a:lnTo>
                <a:lnTo>
                  <a:pt x="3578783" y="512724"/>
                </a:lnTo>
                <a:lnTo>
                  <a:pt x="3538258" y="544169"/>
                </a:lnTo>
                <a:lnTo>
                  <a:pt x="3498418" y="576237"/>
                </a:lnTo>
                <a:lnTo>
                  <a:pt x="3459264" y="608914"/>
                </a:lnTo>
                <a:lnTo>
                  <a:pt x="3420808" y="642188"/>
                </a:lnTo>
                <a:lnTo>
                  <a:pt x="3383089" y="676021"/>
                </a:lnTo>
                <a:lnTo>
                  <a:pt x="3346094" y="710425"/>
                </a:lnTo>
                <a:lnTo>
                  <a:pt x="3309848" y="745350"/>
                </a:lnTo>
                <a:lnTo>
                  <a:pt x="3274364" y="780808"/>
                </a:lnTo>
                <a:lnTo>
                  <a:pt x="3239668" y="816775"/>
                </a:lnTo>
                <a:lnTo>
                  <a:pt x="3205746" y="853224"/>
                </a:lnTo>
                <a:lnTo>
                  <a:pt x="3172637" y="890143"/>
                </a:lnTo>
                <a:lnTo>
                  <a:pt x="3140354" y="927519"/>
                </a:lnTo>
                <a:lnTo>
                  <a:pt x="3108896" y="965327"/>
                </a:lnTo>
                <a:lnTo>
                  <a:pt x="3078289" y="1003554"/>
                </a:lnTo>
                <a:lnTo>
                  <a:pt x="3048546" y="1042174"/>
                </a:lnTo>
                <a:lnTo>
                  <a:pt x="3019679" y="1081201"/>
                </a:lnTo>
                <a:lnTo>
                  <a:pt x="2991701" y="1120584"/>
                </a:lnTo>
                <a:lnTo>
                  <a:pt x="2964624" y="1160310"/>
                </a:lnTo>
                <a:lnTo>
                  <a:pt x="2938462" y="1200378"/>
                </a:lnTo>
                <a:lnTo>
                  <a:pt x="2938437" y="1171321"/>
                </a:lnTo>
                <a:lnTo>
                  <a:pt x="2934436" y="1106449"/>
                </a:lnTo>
                <a:lnTo>
                  <a:pt x="2926867" y="1053045"/>
                </a:lnTo>
                <a:lnTo>
                  <a:pt x="2915501" y="1001534"/>
                </a:lnTo>
                <a:lnTo>
                  <a:pt x="2900349" y="951979"/>
                </a:lnTo>
                <a:lnTo>
                  <a:pt x="2881439" y="904443"/>
                </a:lnTo>
                <a:lnTo>
                  <a:pt x="2858782" y="858964"/>
                </a:lnTo>
                <a:lnTo>
                  <a:pt x="2832392" y="815619"/>
                </a:lnTo>
                <a:lnTo>
                  <a:pt x="2804985" y="777925"/>
                </a:lnTo>
                <a:lnTo>
                  <a:pt x="2774886" y="742772"/>
                </a:lnTo>
                <a:lnTo>
                  <a:pt x="2742184" y="710196"/>
                </a:lnTo>
                <a:lnTo>
                  <a:pt x="2706941" y="680237"/>
                </a:lnTo>
                <a:lnTo>
                  <a:pt x="2669273" y="652945"/>
                </a:lnTo>
                <a:lnTo>
                  <a:pt x="2629243" y="628357"/>
                </a:lnTo>
                <a:lnTo>
                  <a:pt x="2586952" y="606513"/>
                </a:lnTo>
                <a:lnTo>
                  <a:pt x="2542463" y="587438"/>
                </a:lnTo>
                <a:lnTo>
                  <a:pt x="2495893" y="571195"/>
                </a:lnTo>
                <a:lnTo>
                  <a:pt x="2447302" y="557822"/>
                </a:lnTo>
                <a:lnTo>
                  <a:pt x="2396794" y="547344"/>
                </a:lnTo>
                <a:lnTo>
                  <a:pt x="2344445" y="539800"/>
                </a:lnTo>
                <a:lnTo>
                  <a:pt x="2290330" y="535254"/>
                </a:lnTo>
                <a:lnTo>
                  <a:pt x="2234552" y="533730"/>
                </a:lnTo>
                <a:lnTo>
                  <a:pt x="2189086" y="534695"/>
                </a:lnTo>
                <a:lnTo>
                  <a:pt x="2143188" y="537591"/>
                </a:lnTo>
                <a:lnTo>
                  <a:pt x="2096922" y="542378"/>
                </a:lnTo>
                <a:lnTo>
                  <a:pt x="2050326" y="549059"/>
                </a:lnTo>
                <a:lnTo>
                  <a:pt x="2003463" y="557606"/>
                </a:lnTo>
                <a:lnTo>
                  <a:pt x="1956396" y="567994"/>
                </a:lnTo>
                <a:lnTo>
                  <a:pt x="1909178" y="580199"/>
                </a:lnTo>
                <a:lnTo>
                  <a:pt x="1861858" y="594207"/>
                </a:lnTo>
                <a:lnTo>
                  <a:pt x="1814512" y="610006"/>
                </a:lnTo>
                <a:lnTo>
                  <a:pt x="1767166" y="627570"/>
                </a:lnTo>
                <a:lnTo>
                  <a:pt x="1719910" y="646874"/>
                </a:lnTo>
                <a:lnTo>
                  <a:pt x="1672780" y="667905"/>
                </a:lnTo>
                <a:lnTo>
                  <a:pt x="1625841" y="690638"/>
                </a:lnTo>
                <a:lnTo>
                  <a:pt x="1579143" y="715060"/>
                </a:lnTo>
                <a:lnTo>
                  <a:pt x="1532737" y="741146"/>
                </a:lnTo>
                <a:lnTo>
                  <a:pt x="1486700" y="768870"/>
                </a:lnTo>
                <a:lnTo>
                  <a:pt x="1441069" y="798220"/>
                </a:lnTo>
                <a:lnTo>
                  <a:pt x="1395907" y="829183"/>
                </a:lnTo>
                <a:lnTo>
                  <a:pt x="1352143" y="861085"/>
                </a:lnTo>
                <a:lnTo>
                  <a:pt x="1309484" y="894080"/>
                </a:lnTo>
                <a:lnTo>
                  <a:pt x="1267993" y="928128"/>
                </a:lnTo>
                <a:lnTo>
                  <a:pt x="1227683" y="963193"/>
                </a:lnTo>
                <a:lnTo>
                  <a:pt x="1188593" y="999210"/>
                </a:lnTo>
                <a:lnTo>
                  <a:pt x="1150785" y="1036142"/>
                </a:lnTo>
                <a:lnTo>
                  <a:pt x="1114272" y="1073937"/>
                </a:lnTo>
                <a:lnTo>
                  <a:pt x="1079093" y="1112558"/>
                </a:lnTo>
                <a:lnTo>
                  <a:pt x="1045298" y="1151940"/>
                </a:lnTo>
                <a:lnTo>
                  <a:pt x="1012926" y="1192060"/>
                </a:lnTo>
                <a:lnTo>
                  <a:pt x="1019911" y="1141577"/>
                </a:lnTo>
                <a:lnTo>
                  <a:pt x="1025017" y="1091526"/>
                </a:lnTo>
                <a:lnTo>
                  <a:pt x="1028204" y="1041908"/>
                </a:lnTo>
                <a:lnTo>
                  <a:pt x="1029487" y="992746"/>
                </a:lnTo>
                <a:lnTo>
                  <a:pt x="1028852" y="944067"/>
                </a:lnTo>
                <a:lnTo>
                  <a:pt x="1025918" y="890803"/>
                </a:lnTo>
                <a:lnTo>
                  <a:pt x="1020660" y="838669"/>
                </a:lnTo>
                <a:lnTo>
                  <a:pt x="1013091" y="787679"/>
                </a:lnTo>
                <a:lnTo>
                  <a:pt x="1003211" y="737844"/>
                </a:lnTo>
                <a:lnTo>
                  <a:pt x="991019" y="689203"/>
                </a:lnTo>
                <a:lnTo>
                  <a:pt x="976541" y="641769"/>
                </a:lnTo>
                <a:lnTo>
                  <a:pt x="959764" y="595566"/>
                </a:lnTo>
                <a:lnTo>
                  <a:pt x="940714" y="550621"/>
                </a:lnTo>
                <a:lnTo>
                  <a:pt x="919378" y="506945"/>
                </a:lnTo>
                <a:lnTo>
                  <a:pt x="895781" y="464566"/>
                </a:lnTo>
                <a:lnTo>
                  <a:pt x="869924" y="423506"/>
                </a:lnTo>
                <a:lnTo>
                  <a:pt x="843661" y="386321"/>
                </a:lnTo>
                <a:lnTo>
                  <a:pt x="815657" y="350723"/>
                </a:lnTo>
                <a:lnTo>
                  <a:pt x="785952" y="316750"/>
                </a:lnTo>
                <a:lnTo>
                  <a:pt x="754570" y="284403"/>
                </a:lnTo>
                <a:lnTo>
                  <a:pt x="721563" y="253707"/>
                </a:lnTo>
                <a:lnTo>
                  <a:pt x="686955" y="224688"/>
                </a:lnTo>
                <a:lnTo>
                  <a:pt x="650786" y="197345"/>
                </a:lnTo>
                <a:lnTo>
                  <a:pt x="613079" y="171691"/>
                </a:lnTo>
                <a:lnTo>
                  <a:pt x="573887" y="147764"/>
                </a:lnTo>
                <a:lnTo>
                  <a:pt x="533234" y="125564"/>
                </a:lnTo>
                <a:lnTo>
                  <a:pt x="491172" y="105105"/>
                </a:lnTo>
                <a:lnTo>
                  <a:pt x="447713" y="86423"/>
                </a:lnTo>
                <a:lnTo>
                  <a:pt x="402894" y="69519"/>
                </a:lnTo>
                <a:lnTo>
                  <a:pt x="356768" y="54406"/>
                </a:lnTo>
                <a:lnTo>
                  <a:pt x="309359" y="41122"/>
                </a:lnTo>
                <a:lnTo>
                  <a:pt x="260718" y="29654"/>
                </a:lnTo>
                <a:lnTo>
                  <a:pt x="210845" y="20040"/>
                </a:lnTo>
                <a:lnTo>
                  <a:pt x="159816" y="12293"/>
                </a:lnTo>
                <a:lnTo>
                  <a:pt x="107632" y="6413"/>
                </a:lnTo>
                <a:lnTo>
                  <a:pt x="54343" y="2438"/>
                </a:lnTo>
                <a:lnTo>
                  <a:pt x="0" y="381"/>
                </a:lnTo>
                <a:lnTo>
                  <a:pt x="0" y="102857"/>
                </a:lnTo>
                <a:lnTo>
                  <a:pt x="54457" y="105092"/>
                </a:lnTo>
                <a:lnTo>
                  <a:pt x="107696" y="109385"/>
                </a:lnTo>
                <a:lnTo>
                  <a:pt x="159677" y="115747"/>
                </a:lnTo>
                <a:lnTo>
                  <a:pt x="210350" y="124129"/>
                </a:lnTo>
                <a:lnTo>
                  <a:pt x="259676" y="134531"/>
                </a:lnTo>
                <a:lnTo>
                  <a:pt x="307606" y="146926"/>
                </a:lnTo>
                <a:lnTo>
                  <a:pt x="354114" y="161290"/>
                </a:lnTo>
                <a:lnTo>
                  <a:pt x="399135" y="177609"/>
                </a:lnTo>
                <a:lnTo>
                  <a:pt x="442633" y="195872"/>
                </a:lnTo>
                <a:lnTo>
                  <a:pt x="484581" y="216039"/>
                </a:lnTo>
                <a:lnTo>
                  <a:pt x="524916" y="238099"/>
                </a:lnTo>
                <a:lnTo>
                  <a:pt x="563613" y="262039"/>
                </a:lnTo>
                <a:lnTo>
                  <a:pt x="600608" y="287832"/>
                </a:lnTo>
                <a:lnTo>
                  <a:pt x="635876" y="315455"/>
                </a:lnTo>
                <a:lnTo>
                  <a:pt x="669366" y="344906"/>
                </a:lnTo>
                <a:lnTo>
                  <a:pt x="701040" y="376148"/>
                </a:lnTo>
                <a:lnTo>
                  <a:pt x="730846" y="409155"/>
                </a:lnTo>
                <a:lnTo>
                  <a:pt x="758748" y="443928"/>
                </a:lnTo>
                <a:lnTo>
                  <a:pt x="784707" y="480441"/>
                </a:lnTo>
                <a:lnTo>
                  <a:pt x="809942" y="520788"/>
                </a:lnTo>
                <a:lnTo>
                  <a:pt x="832751" y="562610"/>
                </a:lnTo>
                <a:lnTo>
                  <a:pt x="853097" y="605891"/>
                </a:lnTo>
                <a:lnTo>
                  <a:pt x="871004" y="650595"/>
                </a:lnTo>
                <a:lnTo>
                  <a:pt x="886434" y="696722"/>
                </a:lnTo>
                <a:lnTo>
                  <a:pt x="899414" y="744207"/>
                </a:lnTo>
                <a:lnTo>
                  <a:pt x="909904" y="793051"/>
                </a:lnTo>
                <a:lnTo>
                  <a:pt x="917905" y="843229"/>
                </a:lnTo>
                <a:lnTo>
                  <a:pt x="923417" y="894702"/>
                </a:lnTo>
                <a:lnTo>
                  <a:pt x="926426" y="947445"/>
                </a:lnTo>
                <a:lnTo>
                  <a:pt x="926985" y="994422"/>
                </a:lnTo>
                <a:lnTo>
                  <a:pt x="925614" y="1041946"/>
                </a:lnTo>
                <a:lnTo>
                  <a:pt x="922312" y="1089964"/>
                </a:lnTo>
                <a:lnTo>
                  <a:pt x="917067" y="1138478"/>
                </a:lnTo>
                <a:lnTo>
                  <a:pt x="909891" y="1187462"/>
                </a:lnTo>
                <a:lnTo>
                  <a:pt x="900798" y="1236903"/>
                </a:lnTo>
                <a:lnTo>
                  <a:pt x="889787" y="1286789"/>
                </a:lnTo>
                <a:lnTo>
                  <a:pt x="876858" y="1337081"/>
                </a:lnTo>
                <a:lnTo>
                  <a:pt x="862012" y="1387767"/>
                </a:lnTo>
                <a:lnTo>
                  <a:pt x="845261" y="1438821"/>
                </a:lnTo>
                <a:lnTo>
                  <a:pt x="826604" y="1490243"/>
                </a:lnTo>
                <a:lnTo>
                  <a:pt x="806056" y="1541995"/>
                </a:lnTo>
                <a:lnTo>
                  <a:pt x="900734" y="1581213"/>
                </a:lnTo>
                <a:lnTo>
                  <a:pt x="918984" y="1539354"/>
                </a:lnTo>
                <a:lnTo>
                  <a:pt x="938911" y="1497799"/>
                </a:lnTo>
                <a:lnTo>
                  <a:pt x="960475" y="1456613"/>
                </a:lnTo>
                <a:lnTo>
                  <a:pt x="983640" y="1415834"/>
                </a:lnTo>
                <a:lnTo>
                  <a:pt x="1008367" y="1375511"/>
                </a:lnTo>
                <a:lnTo>
                  <a:pt x="1034618" y="1335684"/>
                </a:lnTo>
                <a:lnTo>
                  <a:pt x="1062355" y="1296390"/>
                </a:lnTo>
                <a:lnTo>
                  <a:pt x="1091552" y="1257693"/>
                </a:lnTo>
                <a:lnTo>
                  <a:pt x="1122159" y="1219619"/>
                </a:lnTo>
                <a:lnTo>
                  <a:pt x="1154137" y="1182230"/>
                </a:lnTo>
                <a:lnTo>
                  <a:pt x="1187462" y="1145565"/>
                </a:lnTo>
                <a:lnTo>
                  <a:pt x="1222082" y="1109662"/>
                </a:lnTo>
                <a:lnTo>
                  <a:pt x="1257973" y="1074572"/>
                </a:lnTo>
                <a:lnTo>
                  <a:pt x="1295082" y="1040333"/>
                </a:lnTo>
                <a:lnTo>
                  <a:pt x="1333385" y="1006995"/>
                </a:lnTo>
                <a:lnTo>
                  <a:pt x="1372844" y="974610"/>
                </a:lnTo>
                <a:lnTo>
                  <a:pt x="1413421" y="943216"/>
                </a:lnTo>
                <a:lnTo>
                  <a:pt x="1455077" y="912863"/>
                </a:lnTo>
                <a:lnTo>
                  <a:pt x="1499844" y="882218"/>
                </a:lnTo>
                <a:lnTo>
                  <a:pt x="1545056" y="853262"/>
                </a:lnTo>
                <a:lnTo>
                  <a:pt x="1590649" y="826008"/>
                </a:lnTo>
                <a:lnTo>
                  <a:pt x="1636572" y="800481"/>
                </a:lnTo>
                <a:lnTo>
                  <a:pt x="1682762" y="776719"/>
                </a:lnTo>
                <a:lnTo>
                  <a:pt x="1729130" y="754722"/>
                </a:lnTo>
                <a:lnTo>
                  <a:pt x="1775650" y="734517"/>
                </a:lnTo>
                <a:lnTo>
                  <a:pt x="1822234" y="716140"/>
                </a:lnTo>
                <a:lnTo>
                  <a:pt x="1868843" y="699604"/>
                </a:lnTo>
                <a:lnTo>
                  <a:pt x="1915388" y="684923"/>
                </a:lnTo>
                <a:lnTo>
                  <a:pt x="1961819" y="672134"/>
                </a:lnTo>
                <a:lnTo>
                  <a:pt x="2008073" y="661250"/>
                </a:lnTo>
                <a:lnTo>
                  <a:pt x="2054098" y="652297"/>
                </a:lnTo>
                <a:lnTo>
                  <a:pt x="2099818" y="645299"/>
                </a:lnTo>
                <a:lnTo>
                  <a:pt x="2145169" y="640270"/>
                </a:lnTo>
                <a:lnTo>
                  <a:pt x="2190102" y="637235"/>
                </a:lnTo>
                <a:lnTo>
                  <a:pt x="2234552" y="636219"/>
                </a:lnTo>
                <a:lnTo>
                  <a:pt x="2290749" y="637959"/>
                </a:lnTo>
                <a:lnTo>
                  <a:pt x="2344877" y="643140"/>
                </a:lnTo>
                <a:lnTo>
                  <a:pt x="2396833" y="651713"/>
                </a:lnTo>
                <a:lnTo>
                  <a:pt x="2446490" y="663625"/>
                </a:lnTo>
                <a:lnTo>
                  <a:pt x="2493734" y="678815"/>
                </a:lnTo>
                <a:lnTo>
                  <a:pt x="2538450" y="697230"/>
                </a:lnTo>
                <a:lnTo>
                  <a:pt x="2580538" y="718832"/>
                </a:lnTo>
                <a:lnTo>
                  <a:pt x="2619845" y="743546"/>
                </a:lnTo>
                <a:lnTo>
                  <a:pt x="2656281" y="771334"/>
                </a:lnTo>
                <a:lnTo>
                  <a:pt x="2689733" y="802132"/>
                </a:lnTo>
                <a:lnTo>
                  <a:pt x="2720073" y="835888"/>
                </a:lnTo>
                <a:lnTo>
                  <a:pt x="2747175" y="872553"/>
                </a:lnTo>
                <a:lnTo>
                  <a:pt x="2772626" y="915111"/>
                </a:lnTo>
                <a:lnTo>
                  <a:pt x="2793822" y="960247"/>
                </a:lnTo>
                <a:lnTo>
                  <a:pt x="2810764" y="1007884"/>
                </a:lnTo>
                <a:lnTo>
                  <a:pt x="2823426" y="1057960"/>
                </a:lnTo>
                <a:lnTo>
                  <a:pt x="2831757" y="1110373"/>
                </a:lnTo>
                <a:lnTo>
                  <a:pt x="2835770" y="1165072"/>
                </a:lnTo>
                <a:lnTo>
                  <a:pt x="2835846" y="1209802"/>
                </a:lnTo>
                <a:lnTo>
                  <a:pt x="2833141" y="1255293"/>
                </a:lnTo>
                <a:lnTo>
                  <a:pt x="2827693" y="1301508"/>
                </a:lnTo>
                <a:lnTo>
                  <a:pt x="2819476" y="1348409"/>
                </a:lnTo>
                <a:lnTo>
                  <a:pt x="2808528" y="1395945"/>
                </a:lnTo>
                <a:lnTo>
                  <a:pt x="2794838" y="1444091"/>
                </a:lnTo>
                <a:lnTo>
                  <a:pt x="2778429" y="1492783"/>
                </a:lnTo>
                <a:lnTo>
                  <a:pt x="2759303" y="1541995"/>
                </a:lnTo>
                <a:lnTo>
                  <a:pt x="2853994" y="1581213"/>
                </a:lnTo>
                <a:lnTo>
                  <a:pt x="2872663" y="1537677"/>
                </a:lnTo>
                <a:lnTo>
                  <a:pt x="2892437" y="1494459"/>
                </a:lnTo>
                <a:lnTo>
                  <a:pt x="2913316" y="1451559"/>
                </a:lnTo>
                <a:lnTo>
                  <a:pt x="2935274" y="1409001"/>
                </a:lnTo>
                <a:lnTo>
                  <a:pt x="2958274" y="1366812"/>
                </a:lnTo>
                <a:lnTo>
                  <a:pt x="2982303" y="1324991"/>
                </a:lnTo>
                <a:lnTo>
                  <a:pt x="3007322" y="1283576"/>
                </a:lnTo>
                <a:lnTo>
                  <a:pt x="3033318" y="1242568"/>
                </a:lnTo>
                <a:lnTo>
                  <a:pt x="3060268" y="1201991"/>
                </a:lnTo>
                <a:lnTo>
                  <a:pt x="3088132" y="1161859"/>
                </a:lnTo>
                <a:lnTo>
                  <a:pt x="3116910" y="1122197"/>
                </a:lnTo>
                <a:lnTo>
                  <a:pt x="3146552" y="1083017"/>
                </a:lnTo>
                <a:lnTo>
                  <a:pt x="3177044" y="1044346"/>
                </a:lnTo>
                <a:lnTo>
                  <a:pt x="3208363" y="1006182"/>
                </a:lnTo>
                <a:lnTo>
                  <a:pt x="3240481" y="968552"/>
                </a:lnTo>
                <a:lnTo>
                  <a:pt x="3273387" y="931481"/>
                </a:lnTo>
                <a:lnTo>
                  <a:pt x="3307029" y="894981"/>
                </a:lnTo>
                <a:lnTo>
                  <a:pt x="3341408" y="859066"/>
                </a:lnTo>
                <a:lnTo>
                  <a:pt x="3376485" y="823760"/>
                </a:lnTo>
                <a:lnTo>
                  <a:pt x="3412248" y="789063"/>
                </a:lnTo>
                <a:lnTo>
                  <a:pt x="3448659" y="755015"/>
                </a:lnTo>
                <a:lnTo>
                  <a:pt x="3485692" y="721626"/>
                </a:lnTo>
                <a:lnTo>
                  <a:pt x="3523335" y="688924"/>
                </a:lnTo>
                <a:lnTo>
                  <a:pt x="3561550" y="656894"/>
                </a:lnTo>
                <a:lnTo>
                  <a:pt x="3600323" y="625589"/>
                </a:lnTo>
                <a:lnTo>
                  <a:pt x="3639629" y="595007"/>
                </a:lnTo>
                <a:lnTo>
                  <a:pt x="3679444" y="565162"/>
                </a:lnTo>
                <a:lnTo>
                  <a:pt x="3719728" y="536092"/>
                </a:lnTo>
                <a:lnTo>
                  <a:pt x="3760470" y="507796"/>
                </a:lnTo>
                <a:lnTo>
                  <a:pt x="3801656" y="480301"/>
                </a:lnTo>
                <a:lnTo>
                  <a:pt x="3843236" y="453605"/>
                </a:lnTo>
                <a:lnTo>
                  <a:pt x="3885196" y="427761"/>
                </a:lnTo>
                <a:lnTo>
                  <a:pt x="3927513" y="402755"/>
                </a:lnTo>
                <a:lnTo>
                  <a:pt x="3970172" y="378625"/>
                </a:lnTo>
                <a:lnTo>
                  <a:pt x="4013123" y="355371"/>
                </a:lnTo>
                <a:lnTo>
                  <a:pt x="4056367" y="333032"/>
                </a:lnTo>
                <a:lnTo>
                  <a:pt x="4099864" y="311607"/>
                </a:lnTo>
                <a:lnTo>
                  <a:pt x="4143603" y="291109"/>
                </a:lnTo>
                <a:lnTo>
                  <a:pt x="4187545" y="271576"/>
                </a:lnTo>
                <a:lnTo>
                  <a:pt x="4231678" y="253022"/>
                </a:lnTo>
                <a:lnTo>
                  <a:pt x="4275963" y="235445"/>
                </a:lnTo>
                <a:lnTo>
                  <a:pt x="4320387" y="218884"/>
                </a:lnTo>
                <a:lnTo>
                  <a:pt x="4364914" y="203339"/>
                </a:lnTo>
                <a:lnTo>
                  <a:pt x="4409529" y="188836"/>
                </a:lnTo>
                <a:lnTo>
                  <a:pt x="4454207" y="175399"/>
                </a:lnTo>
                <a:lnTo>
                  <a:pt x="4498924" y="163042"/>
                </a:lnTo>
                <a:lnTo>
                  <a:pt x="4543653" y="151765"/>
                </a:lnTo>
                <a:lnTo>
                  <a:pt x="4588357" y="141617"/>
                </a:lnTo>
                <a:lnTo>
                  <a:pt x="4633036" y="132588"/>
                </a:lnTo>
                <a:lnTo>
                  <a:pt x="4677638" y="124701"/>
                </a:lnTo>
                <a:lnTo>
                  <a:pt x="4722165" y="117995"/>
                </a:lnTo>
                <a:lnTo>
                  <a:pt x="4766576" y="112458"/>
                </a:lnTo>
                <a:lnTo>
                  <a:pt x="4810849" y="108127"/>
                </a:lnTo>
                <a:lnTo>
                  <a:pt x="4854968" y="105003"/>
                </a:lnTo>
                <a:lnTo>
                  <a:pt x="4898898" y="103124"/>
                </a:lnTo>
                <a:lnTo>
                  <a:pt x="4942611" y="102489"/>
                </a:lnTo>
                <a:lnTo>
                  <a:pt x="4999367" y="103606"/>
                </a:lnTo>
                <a:lnTo>
                  <a:pt x="5054854" y="106921"/>
                </a:lnTo>
                <a:lnTo>
                  <a:pt x="5109032" y="112433"/>
                </a:lnTo>
                <a:lnTo>
                  <a:pt x="5161839" y="120103"/>
                </a:lnTo>
                <a:lnTo>
                  <a:pt x="5213235" y="129921"/>
                </a:lnTo>
                <a:lnTo>
                  <a:pt x="5263185" y="141871"/>
                </a:lnTo>
                <a:lnTo>
                  <a:pt x="5311622" y="155905"/>
                </a:lnTo>
                <a:lnTo>
                  <a:pt x="5358511" y="172034"/>
                </a:lnTo>
                <a:lnTo>
                  <a:pt x="5403812" y="190207"/>
                </a:lnTo>
                <a:lnTo>
                  <a:pt x="5447462" y="210426"/>
                </a:lnTo>
                <a:lnTo>
                  <a:pt x="5489422" y="232664"/>
                </a:lnTo>
                <a:lnTo>
                  <a:pt x="5529643" y="256882"/>
                </a:lnTo>
                <a:lnTo>
                  <a:pt x="5568086" y="283083"/>
                </a:lnTo>
                <a:lnTo>
                  <a:pt x="5604700" y="311226"/>
                </a:lnTo>
                <a:lnTo>
                  <a:pt x="5639435" y="341299"/>
                </a:lnTo>
                <a:lnTo>
                  <a:pt x="5672239" y="373278"/>
                </a:lnTo>
                <a:lnTo>
                  <a:pt x="5703087" y="407149"/>
                </a:lnTo>
                <a:lnTo>
                  <a:pt x="5731916" y="442874"/>
                </a:lnTo>
                <a:lnTo>
                  <a:pt x="5758675" y="480441"/>
                </a:lnTo>
                <a:lnTo>
                  <a:pt x="5783910" y="520788"/>
                </a:lnTo>
                <a:lnTo>
                  <a:pt x="5806706" y="562610"/>
                </a:lnTo>
                <a:lnTo>
                  <a:pt x="5827065" y="605891"/>
                </a:lnTo>
                <a:lnTo>
                  <a:pt x="5844959" y="650595"/>
                </a:lnTo>
                <a:lnTo>
                  <a:pt x="5860402" y="696722"/>
                </a:lnTo>
                <a:lnTo>
                  <a:pt x="5873369" y="744207"/>
                </a:lnTo>
                <a:lnTo>
                  <a:pt x="5883859" y="793051"/>
                </a:lnTo>
                <a:lnTo>
                  <a:pt x="5891860" y="843229"/>
                </a:lnTo>
                <a:lnTo>
                  <a:pt x="5897372" y="894702"/>
                </a:lnTo>
                <a:lnTo>
                  <a:pt x="5900382" y="947445"/>
                </a:lnTo>
                <a:lnTo>
                  <a:pt x="5900953" y="994422"/>
                </a:lnTo>
                <a:lnTo>
                  <a:pt x="5899569" y="1041946"/>
                </a:lnTo>
                <a:lnTo>
                  <a:pt x="5896267" y="1089964"/>
                </a:lnTo>
                <a:lnTo>
                  <a:pt x="5891022" y="1138478"/>
                </a:lnTo>
                <a:lnTo>
                  <a:pt x="5883859" y="1187462"/>
                </a:lnTo>
                <a:lnTo>
                  <a:pt x="5874753" y="1236903"/>
                </a:lnTo>
                <a:lnTo>
                  <a:pt x="5863742" y="1286789"/>
                </a:lnTo>
                <a:lnTo>
                  <a:pt x="5850814" y="1337081"/>
                </a:lnTo>
                <a:lnTo>
                  <a:pt x="5835967" y="1387767"/>
                </a:lnTo>
                <a:lnTo>
                  <a:pt x="5819229" y="1438821"/>
                </a:lnTo>
                <a:lnTo>
                  <a:pt x="5800572" y="1490243"/>
                </a:lnTo>
                <a:lnTo>
                  <a:pt x="5780011" y="1541995"/>
                </a:lnTo>
                <a:lnTo>
                  <a:pt x="5874690" y="1581213"/>
                </a:lnTo>
                <a:lnTo>
                  <a:pt x="5892939" y="1539354"/>
                </a:lnTo>
                <a:lnTo>
                  <a:pt x="5912866" y="1497799"/>
                </a:lnTo>
                <a:lnTo>
                  <a:pt x="5934430" y="1456613"/>
                </a:lnTo>
                <a:lnTo>
                  <a:pt x="5957595" y="1415834"/>
                </a:lnTo>
                <a:lnTo>
                  <a:pt x="5982322" y="1375511"/>
                </a:lnTo>
                <a:lnTo>
                  <a:pt x="6008573" y="1335684"/>
                </a:lnTo>
                <a:lnTo>
                  <a:pt x="6036310" y="1296390"/>
                </a:lnTo>
                <a:lnTo>
                  <a:pt x="6065507" y="1257693"/>
                </a:lnTo>
                <a:lnTo>
                  <a:pt x="6096114" y="1219619"/>
                </a:lnTo>
                <a:lnTo>
                  <a:pt x="6128093" y="1182230"/>
                </a:lnTo>
                <a:lnTo>
                  <a:pt x="6161417" y="1145565"/>
                </a:lnTo>
                <a:lnTo>
                  <a:pt x="6196038" y="1109662"/>
                </a:lnTo>
                <a:lnTo>
                  <a:pt x="6231928" y="1074572"/>
                </a:lnTo>
                <a:lnTo>
                  <a:pt x="6269037" y="1040333"/>
                </a:lnTo>
                <a:lnTo>
                  <a:pt x="6307353" y="1006995"/>
                </a:lnTo>
                <a:lnTo>
                  <a:pt x="6346812" y="974610"/>
                </a:lnTo>
                <a:lnTo>
                  <a:pt x="6387376" y="943216"/>
                </a:lnTo>
                <a:lnTo>
                  <a:pt x="6429032" y="912863"/>
                </a:lnTo>
                <a:lnTo>
                  <a:pt x="6473799" y="882218"/>
                </a:lnTo>
                <a:lnTo>
                  <a:pt x="6519011" y="853262"/>
                </a:lnTo>
                <a:lnTo>
                  <a:pt x="6564617" y="826008"/>
                </a:lnTo>
                <a:lnTo>
                  <a:pt x="6610540" y="800481"/>
                </a:lnTo>
                <a:lnTo>
                  <a:pt x="6656718" y="776719"/>
                </a:lnTo>
                <a:lnTo>
                  <a:pt x="6703098" y="754722"/>
                </a:lnTo>
                <a:lnTo>
                  <a:pt x="6749605" y="734517"/>
                </a:lnTo>
                <a:lnTo>
                  <a:pt x="6796202" y="716140"/>
                </a:lnTo>
                <a:lnTo>
                  <a:pt x="6842798" y="699604"/>
                </a:lnTo>
                <a:lnTo>
                  <a:pt x="6889343" y="684923"/>
                </a:lnTo>
                <a:lnTo>
                  <a:pt x="6935775" y="672134"/>
                </a:lnTo>
                <a:lnTo>
                  <a:pt x="6982041" y="661250"/>
                </a:lnTo>
                <a:lnTo>
                  <a:pt x="7028053" y="652297"/>
                </a:lnTo>
                <a:lnTo>
                  <a:pt x="7073773" y="645299"/>
                </a:lnTo>
                <a:lnTo>
                  <a:pt x="7119137" y="640270"/>
                </a:lnTo>
                <a:lnTo>
                  <a:pt x="7164070" y="637235"/>
                </a:lnTo>
                <a:lnTo>
                  <a:pt x="7208507" y="636219"/>
                </a:lnTo>
                <a:lnTo>
                  <a:pt x="7208507" y="533730"/>
                </a:lnTo>
                <a:close/>
              </a:path>
              <a:path w="12182475" h="1581785">
                <a:moveTo>
                  <a:pt x="12182475" y="533730"/>
                </a:moveTo>
                <a:lnTo>
                  <a:pt x="12137009" y="534695"/>
                </a:lnTo>
                <a:lnTo>
                  <a:pt x="12091111" y="537591"/>
                </a:lnTo>
                <a:lnTo>
                  <a:pt x="12044832" y="542391"/>
                </a:lnTo>
                <a:lnTo>
                  <a:pt x="11998236" y="549059"/>
                </a:lnTo>
                <a:lnTo>
                  <a:pt x="11951386" y="557606"/>
                </a:lnTo>
                <a:lnTo>
                  <a:pt x="11904307" y="567994"/>
                </a:lnTo>
                <a:lnTo>
                  <a:pt x="11857088" y="580199"/>
                </a:lnTo>
                <a:lnTo>
                  <a:pt x="11809781" y="594207"/>
                </a:lnTo>
                <a:lnTo>
                  <a:pt x="11762423" y="610006"/>
                </a:lnTo>
                <a:lnTo>
                  <a:pt x="11715090" y="627570"/>
                </a:lnTo>
                <a:lnTo>
                  <a:pt x="11667833" y="646874"/>
                </a:lnTo>
                <a:lnTo>
                  <a:pt x="11620703" y="667905"/>
                </a:lnTo>
                <a:lnTo>
                  <a:pt x="11573764" y="690638"/>
                </a:lnTo>
                <a:lnTo>
                  <a:pt x="11527066" y="715060"/>
                </a:lnTo>
                <a:lnTo>
                  <a:pt x="11480660" y="741146"/>
                </a:lnTo>
                <a:lnTo>
                  <a:pt x="11434623" y="768870"/>
                </a:lnTo>
                <a:lnTo>
                  <a:pt x="11388992" y="798220"/>
                </a:lnTo>
                <a:lnTo>
                  <a:pt x="11343831" y="829183"/>
                </a:lnTo>
                <a:lnTo>
                  <a:pt x="11300066" y="861085"/>
                </a:lnTo>
                <a:lnTo>
                  <a:pt x="11257407" y="894080"/>
                </a:lnTo>
                <a:lnTo>
                  <a:pt x="11215903" y="928128"/>
                </a:lnTo>
                <a:lnTo>
                  <a:pt x="11175594" y="963193"/>
                </a:lnTo>
                <a:lnTo>
                  <a:pt x="11136516" y="999210"/>
                </a:lnTo>
                <a:lnTo>
                  <a:pt x="11098695" y="1036142"/>
                </a:lnTo>
                <a:lnTo>
                  <a:pt x="11062183" y="1073937"/>
                </a:lnTo>
                <a:lnTo>
                  <a:pt x="11027016" y="1112558"/>
                </a:lnTo>
                <a:lnTo>
                  <a:pt x="10993222" y="1151940"/>
                </a:lnTo>
                <a:lnTo>
                  <a:pt x="10960849" y="1192060"/>
                </a:lnTo>
                <a:lnTo>
                  <a:pt x="10967847" y="1141590"/>
                </a:lnTo>
                <a:lnTo>
                  <a:pt x="10972940" y="1091526"/>
                </a:lnTo>
                <a:lnTo>
                  <a:pt x="10976127" y="1041908"/>
                </a:lnTo>
                <a:lnTo>
                  <a:pt x="10977397" y="992746"/>
                </a:lnTo>
                <a:lnTo>
                  <a:pt x="10976762" y="944067"/>
                </a:lnTo>
                <a:lnTo>
                  <a:pt x="10973829" y="890816"/>
                </a:lnTo>
                <a:lnTo>
                  <a:pt x="10968571" y="838669"/>
                </a:lnTo>
                <a:lnTo>
                  <a:pt x="10961002" y="787679"/>
                </a:lnTo>
                <a:lnTo>
                  <a:pt x="10951121" y="737844"/>
                </a:lnTo>
                <a:lnTo>
                  <a:pt x="10938929" y="689203"/>
                </a:lnTo>
                <a:lnTo>
                  <a:pt x="10924451" y="641769"/>
                </a:lnTo>
                <a:lnTo>
                  <a:pt x="10907687" y="595566"/>
                </a:lnTo>
                <a:lnTo>
                  <a:pt x="10888637" y="550621"/>
                </a:lnTo>
                <a:lnTo>
                  <a:pt x="10867301" y="506945"/>
                </a:lnTo>
                <a:lnTo>
                  <a:pt x="10843705" y="464566"/>
                </a:lnTo>
                <a:lnTo>
                  <a:pt x="10817847" y="423506"/>
                </a:lnTo>
                <a:lnTo>
                  <a:pt x="10790847" y="385330"/>
                </a:lnTo>
                <a:lnTo>
                  <a:pt x="10762018" y="348843"/>
                </a:lnTo>
                <a:lnTo>
                  <a:pt x="10731386" y="314058"/>
                </a:lnTo>
                <a:lnTo>
                  <a:pt x="10699001" y="281000"/>
                </a:lnTo>
                <a:lnTo>
                  <a:pt x="10664889" y="249682"/>
                </a:lnTo>
                <a:lnTo>
                  <a:pt x="10629113" y="220116"/>
                </a:lnTo>
                <a:lnTo>
                  <a:pt x="10591673" y="192328"/>
                </a:lnTo>
                <a:lnTo>
                  <a:pt x="10552646" y="166344"/>
                </a:lnTo>
                <a:lnTo>
                  <a:pt x="10512044" y="142163"/>
                </a:lnTo>
                <a:lnTo>
                  <a:pt x="10469918" y="119824"/>
                </a:lnTo>
                <a:lnTo>
                  <a:pt x="10426294" y="99326"/>
                </a:lnTo>
                <a:lnTo>
                  <a:pt x="10381234" y="80695"/>
                </a:lnTo>
                <a:lnTo>
                  <a:pt x="10334739" y="63957"/>
                </a:lnTo>
                <a:lnTo>
                  <a:pt x="10286886" y="49110"/>
                </a:lnTo>
                <a:lnTo>
                  <a:pt x="10237686" y="36195"/>
                </a:lnTo>
                <a:lnTo>
                  <a:pt x="10187191" y="25209"/>
                </a:lnTo>
                <a:lnTo>
                  <a:pt x="10135438" y="16179"/>
                </a:lnTo>
                <a:lnTo>
                  <a:pt x="10082454" y="9131"/>
                </a:lnTo>
                <a:lnTo>
                  <a:pt x="10028288" y="4064"/>
                </a:lnTo>
                <a:lnTo>
                  <a:pt x="9972980" y="1016"/>
                </a:lnTo>
                <a:lnTo>
                  <a:pt x="9916566" y="0"/>
                </a:lnTo>
                <a:lnTo>
                  <a:pt x="9872066" y="609"/>
                </a:lnTo>
                <a:lnTo>
                  <a:pt x="9827273" y="2451"/>
                </a:lnTo>
                <a:lnTo>
                  <a:pt x="9782213" y="5486"/>
                </a:lnTo>
                <a:lnTo>
                  <a:pt x="9736899" y="9740"/>
                </a:lnTo>
                <a:lnTo>
                  <a:pt x="9691383" y="15176"/>
                </a:lnTo>
                <a:lnTo>
                  <a:pt x="9645650" y="21818"/>
                </a:lnTo>
                <a:lnTo>
                  <a:pt x="9599752" y="29629"/>
                </a:lnTo>
                <a:lnTo>
                  <a:pt x="9553702" y="38608"/>
                </a:lnTo>
                <a:lnTo>
                  <a:pt x="9507512" y="48755"/>
                </a:lnTo>
                <a:lnTo>
                  <a:pt x="9461221" y="60045"/>
                </a:lnTo>
                <a:lnTo>
                  <a:pt x="9414840" y="72504"/>
                </a:lnTo>
                <a:lnTo>
                  <a:pt x="9368409" y="86080"/>
                </a:lnTo>
                <a:lnTo>
                  <a:pt x="9321940" y="100799"/>
                </a:lnTo>
                <a:lnTo>
                  <a:pt x="9275445" y="116636"/>
                </a:lnTo>
                <a:lnTo>
                  <a:pt x="9228963" y="133604"/>
                </a:lnTo>
                <a:lnTo>
                  <a:pt x="9182506" y="151663"/>
                </a:lnTo>
                <a:lnTo>
                  <a:pt x="9136113" y="170815"/>
                </a:lnTo>
                <a:lnTo>
                  <a:pt x="9089784" y="191071"/>
                </a:lnTo>
                <a:lnTo>
                  <a:pt x="9043556" y="212407"/>
                </a:lnTo>
                <a:lnTo>
                  <a:pt x="8997455" y="234810"/>
                </a:lnTo>
                <a:lnTo>
                  <a:pt x="8951493" y="258279"/>
                </a:lnTo>
                <a:lnTo>
                  <a:pt x="8905710" y="282816"/>
                </a:lnTo>
                <a:lnTo>
                  <a:pt x="8860104" y="308394"/>
                </a:lnTo>
                <a:lnTo>
                  <a:pt x="8814727" y="335026"/>
                </a:lnTo>
                <a:lnTo>
                  <a:pt x="8769566" y="362686"/>
                </a:lnTo>
                <a:lnTo>
                  <a:pt x="8724684" y="391363"/>
                </a:lnTo>
                <a:lnTo>
                  <a:pt x="8680069" y="421068"/>
                </a:lnTo>
                <a:lnTo>
                  <a:pt x="8635771" y="451777"/>
                </a:lnTo>
                <a:lnTo>
                  <a:pt x="8593938" y="481926"/>
                </a:lnTo>
                <a:lnTo>
                  <a:pt x="8552739" y="512724"/>
                </a:lnTo>
                <a:lnTo>
                  <a:pt x="8512213" y="544169"/>
                </a:lnTo>
                <a:lnTo>
                  <a:pt x="8472373" y="576237"/>
                </a:lnTo>
                <a:lnTo>
                  <a:pt x="8433219" y="608914"/>
                </a:lnTo>
                <a:lnTo>
                  <a:pt x="8394763" y="642188"/>
                </a:lnTo>
                <a:lnTo>
                  <a:pt x="8357044" y="676021"/>
                </a:lnTo>
                <a:lnTo>
                  <a:pt x="8320049" y="710425"/>
                </a:lnTo>
                <a:lnTo>
                  <a:pt x="8283803" y="745363"/>
                </a:lnTo>
                <a:lnTo>
                  <a:pt x="8248320" y="780808"/>
                </a:lnTo>
                <a:lnTo>
                  <a:pt x="8213623" y="816775"/>
                </a:lnTo>
                <a:lnTo>
                  <a:pt x="8179702" y="853224"/>
                </a:lnTo>
                <a:lnTo>
                  <a:pt x="8146593" y="890143"/>
                </a:lnTo>
                <a:lnTo>
                  <a:pt x="8114309" y="927519"/>
                </a:lnTo>
                <a:lnTo>
                  <a:pt x="8082851" y="965327"/>
                </a:lnTo>
                <a:lnTo>
                  <a:pt x="8052244" y="1003554"/>
                </a:lnTo>
                <a:lnTo>
                  <a:pt x="8022501" y="1042187"/>
                </a:lnTo>
                <a:lnTo>
                  <a:pt x="7993634" y="1081201"/>
                </a:lnTo>
                <a:lnTo>
                  <a:pt x="7965656" y="1120584"/>
                </a:lnTo>
                <a:lnTo>
                  <a:pt x="7938579" y="1160310"/>
                </a:lnTo>
                <a:lnTo>
                  <a:pt x="7912417" y="1200378"/>
                </a:lnTo>
                <a:lnTo>
                  <a:pt x="7912405" y="1171321"/>
                </a:lnTo>
                <a:lnTo>
                  <a:pt x="7908404" y="1106449"/>
                </a:lnTo>
                <a:lnTo>
                  <a:pt x="7900835" y="1053045"/>
                </a:lnTo>
                <a:lnTo>
                  <a:pt x="7889456" y="1001534"/>
                </a:lnTo>
                <a:lnTo>
                  <a:pt x="7874305" y="951979"/>
                </a:lnTo>
                <a:lnTo>
                  <a:pt x="7855394" y="904443"/>
                </a:lnTo>
                <a:lnTo>
                  <a:pt x="7832738" y="858964"/>
                </a:lnTo>
                <a:lnTo>
                  <a:pt x="7806347" y="815619"/>
                </a:lnTo>
                <a:lnTo>
                  <a:pt x="7778940" y="777925"/>
                </a:lnTo>
                <a:lnTo>
                  <a:pt x="7748841" y="742772"/>
                </a:lnTo>
                <a:lnTo>
                  <a:pt x="7716139" y="710196"/>
                </a:lnTo>
                <a:lnTo>
                  <a:pt x="7680896" y="680237"/>
                </a:lnTo>
                <a:lnTo>
                  <a:pt x="7643228" y="652945"/>
                </a:lnTo>
                <a:lnTo>
                  <a:pt x="7603198" y="628357"/>
                </a:lnTo>
                <a:lnTo>
                  <a:pt x="7560907" y="606513"/>
                </a:lnTo>
                <a:lnTo>
                  <a:pt x="7516431" y="587438"/>
                </a:lnTo>
                <a:lnTo>
                  <a:pt x="7469860" y="571195"/>
                </a:lnTo>
                <a:lnTo>
                  <a:pt x="7421270" y="557822"/>
                </a:lnTo>
                <a:lnTo>
                  <a:pt x="7370762" y="547344"/>
                </a:lnTo>
                <a:lnTo>
                  <a:pt x="7318400" y="539800"/>
                </a:lnTo>
                <a:lnTo>
                  <a:pt x="7264298" y="535254"/>
                </a:lnTo>
                <a:lnTo>
                  <a:pt x="7208520" y="533730"/>
                </a:lnTo>
                <a:lnTo>
                  <a:pt x="7208520" y="636219"/>
                </a:lnTo>
                <a:lnTo>
                  <a:pt x="7264705" y="637959"/>
                </a:lnTo>
                <a:lnTo>
                  <a:pt x="7318832" y="643140"/>
                </a:lnTo>
                <a:lnTo>
                  <a:pt x="7370788" y="651713"/>
                </a:lnTo>
                <a:lnTo>
                  <a:pt x="7420445" y="663625"/>
                </a:lnTo>
                <a:lnTo>
                  <a:pt x="7467689" y="678815"/>
                </a:lnTo>
                <a:lnTo>
                  <a:pt x="7512418" y="697242"/>
                </a:lnTo>
                <a:lnTo>
                  <a:pt x="7554493" y="718832"/>
                </a:lnTo>
                <a:lnTo>
                  <a:pt x="7593800" y="743546"/>
                </a:lnTo>
                <a:lnTo>
                  <a:pt x="7630249" y="771334"/>
                </a:lnTo>
                <a:lnTo>
                  <a:pt x="7663688" y="802132"/>
                </a:lnTo>
                <a:lnTo>
                  <a:pt x="7694028" y="835888"/>
                </a:lnTo>
                <a:lnTo>
                  <a:pt x="7721143" y="872553"/>
                </a:lnTo>
                <a:lnTo>
                  <a:pt x="7746581" y="915111"/>
                </a:lnTo>
                <a:lnTo>
                  <a:pt x="7767777" y="960247"/>
                </a:lnTo>
                <a:lnTo>
                  <a:pt x="7784719" y="1007884"/>
                </a:lnTo>
                <a:lnTo>
                  <a:pt x="7797381" y="1057948"/>
                </a:lnTo>
                <a:lnTo>
                  <a:pt x="7805725" y="1110373"/>
                </a:lnTo>
                <a:lnTo>
                  <a:pt x="7809738" y="1165059"/>
                </a:lnTo>
                <a:lnTo>
                  <a:pt x="7809801" y="1209789"/>
                </a:lnTo>
                <a:lnTo>
                  <a:pt x="7807109" y="1255293"/>
                </a:lnTo>
                <a:lnTo>
                  <a:pt x="7801648" y="1301508"/>
                </a:lnTo>
                <a:lnTo>
                  <a:pt x="7793444" y="1348409"/>
                </a:lnTo>
                <a:lnTo>
                  <a:pt x="7782496" y="1395945"/>
                </a:lnTo>
                <a:lnTo>
                  <a:pt x="7768806" y="1444091"/>
                </a:lnTo>
                <a:lnTo>
                  <a:pt x="7752385" y="1492783"/>
                </a:lnTo>
                <a:lnTo>
                  <a:pt x="7733258" y="1541995"/>
                </a:lnTo>
                <a:lnTo>
                  <a:pt x="7827950" y="1581213"/>
                </a:lnTo>
                <a:lnTo>
                  <a:pt x="7846606" y="1537677"/>
                </a:lnTo>
                <a:lnTo>
                  <a:pt x="7866393" y="1494459"/>
                </a:lnTo>
                <a:lnTo>
                  <a:pt x="7887271" y="1451559"/>
                </a:lnTo>
                <a:lnTo>
                  <a:pt x="7909230" y="1409001"/>
                </a:lnTo>
                <a:lnTo>
                  <a:pt x="7932229" y="1366812"/>
                </a:lnTo>
                <a:lnTo>
                  <a:pt x="7956258" y="1324991"/>
                </a:lnTo>
                <a:lnTo>
                  <a:pt x="7981277" y="1283576"/>
                </a:lnTo>
                <a:lnTo>
                  <a:pt x="8007274" y="1242568"/>
                </a:lnTo>
                <a:lnTo>
                  <a:pt x="8034223" y="1201991"/>
                </a:lnTo>
                <a:lnTo>
                  <a:pt x="8062087" y="1161859"/>
                </a:lnTo>
                <a:lnTo>
                  <a:pt x="8090852" y="1122197"/>
                </a:lnTo>
                <a:lnTo>
                  <a:pt x="8120507" y="1083017"/>
                </a:lnTo>
                <a:lnTo>
                  <a:pt x="8151000" y="1044333"/>
                </a:lnTo>
                <a:lnTo>
                  <a:pt x="8182318" y="1006170"/>
                </a:lnTo>
                <a:lnTo>
                  <a:pt x="8214436" y="968552"/>
                </a:lnTo>
                <a:lnTo>
                  <a:pt x="8247342" y="931481"/>
                </a:lnTo>
                <a:lnTo>
                  <a:pt x="8280984" y="894969"/>
                </a:lnTo>
                <a:lnTo>
                  <a:pt x="8315363" y="859053"/>
                </a:lnTo>
                <a:lnTo>
                  <a:pt x="8350440" y="823747"/>
                </a:lnTo>
                <a:lnTo>
                  <a:pt x="8386191" y="789063"/>
                </a:lnTo>
                <a:lnTo>
                  <a:pt x="8422602" y="755015"/>
                </a:lnTo>
                <a:lnTo>
                  <a:pt x="8459648" y="721626"/>
                </a:lnTo>
                <a:lnTo>
                  <a:pt x="8497291" y="688911"/>
                </a:lnTo>
                <a:lnTo>
                  <a:pt x="8535505" y="656894"/>
                </a:lnTo>
                <a:lnTo>
                  <a:pt x="8574278" y="625576"/>
                </a:lnTo>
                <a:lnTo>
                  <a:pt x="8613584" y="594995"/>
                </a:lnTo>
                <a:lnTo>
                  <a:pt x="8653399" y="565162"/>
                </a:lnTo>
                <a:lnTo>
                  <a:pt x="8693683" y="536079"/>
                </a:lnTo>
                <a:lnTo>
                  <a:pt x="8734425" y="507784"/>
                </a:lnTo>
                <a:lnTo>
                  <a:pt x="8775598" y="480288"/>
                </a:lnTo>
                <a:lnTo>
                  <a:pt x="8817178" y="453605"/>
                </a:lnTo>
                <a:lnTo>
                  <a:pt x="8859152" y="427761"/>
                </a:lnTo>
                <a:lnTo>
                  <a:pt x="8901468" y="402755"/>
                </a:lnTo>
                <a:lnTo>
                  <a:pt x="8944115" y="378625"/>
                </a:lnTo>
                <a:lnTo>
                  <a:pt x="8987079" y="355371"/>
                </a:lnTo>
                <a:lnTo>
                  <a:pt x="9030322" y="333032"/>
                </a:lnTo>
                <a:lnTo>
                  <a:pt x="9073820" y="311607"/>
                </a:lnTo>
                <a:lnTo>
                  <a:pt x="9117559" y="291109"/>
                </a:lnTo>
                <a:lnTo>
                  <a:pt x="9161501" y="271576"/>
                </a:lnTo>
                <a:lnTo>
                  <a:pt x="9205633" y="253022"/>
                </a:lnTo>
                <a:lnTo>
                  <a:pt x="9249918" y="235445"/>
                </a:lnTo>
                <a:lnTo>
                  <a:pt x="9294330" y="218884"/>
                </a:lnTo>
                <a:lnTo>
                  <a:pt x="9338869" y="203339"/>
                </a:lnTo>
                <a:lnTo>
                  <a:pt x="9383484" y="188836"/>
                </a:lnTo>
                <a:lnTo>
                  <a:pt x="9428162" y="175399"/>
                </a:lnTo>
                <a:lnTo>
                  <a:pt x="9472879" y="163042"/>
                </a:lnTo>
                <a:lnTo>
                  <a:pt x="9517596" y="151765"/>
                </a:lnTo>
                <a:lnTo>
                  <a:pt x="9562313" y="141617"/>
                </a:lnTo>
                <a:lnTo>
                  <a:pt x="9606991" y="132588"/>
                </a:lnTo>
                <a:lnTo>
                  <a:pt x="9651594" y="124701"/>
                </a:lnTo>
                <a:lnTo>
                  <a:pt x="9696120" y="117995"/>
                </a:lnTo>
                <a:lnTo>
                  <a:pt x="9740532" y="112458"/>
                </a:lnTo>
                <a:lnTo>
                  <a:pt x="9784804" y="108127"/>
                </a:lnTo>
                <a:lnTo>
                  <a:pt x="9828924" y="105003"/>
                </a:lnTo>
                <a:lnTo>
                  <a:pt x="9872853" y="103124"/>
                </a:lnTo>
                <a:lnTo>
                  <a:pt x="9916566" y="102489"/>
                </a:lnTo>
                <a:lnTo>
                  <a:pt x="9973323" y="103606"/>
                </a:lnTo>
                <a:lnTo>
                  <a:pt x="10028809" y="106921"/>
                </a:lnTo>
                <a:lnTo>
                  <a:pt x="10082987" y="112433"/>
                </a:lnTo>
                <a:lnTo>
                  <a:pt x="10135794" y="120103"/>
                </a:lnTo>
                <a:lnTo>
                  <a:pt x="10187203" y="129921"/>
                </a:lnTo>
                <a:lnTo>
                  <a:pt x="10237140" y="141871"/>
                </a:lnTo>
                <a:lnTo>
                  <a:pt x="10285578" y="155905"/>
                </a:lnTo>
                <a:lnTo>
                  <a:pt x="10332479" y="172034"/>
                </a:lnTo>
                <a:lnTo>
                  <a:pt x="10377767" y="190207"/>
                </a:lnTo>
                <a:lnTo>
                  <a:pt x="10421417" y="210426"/>
                </a:lnTo>
                <a:lnTo>
                  <a:pt x="10463378" y="232664"/>
                </a:lnTo>
                <a:lnTo>
                  <a:pt x="10503598" y="256882"/>
                </a:lnTo>
                <a:lnTo>
                  <a:pt x="10542041" y="283083"/>
                </a:lnTo>
                <a:lnTo>
                  <a:pt x="10578656" y="311226"/>
                </a:lnTo>
                <a:lnTo>
                  <a:pt x="10613390" y="341299"/>
                </a:lnTo>
                <a:lnTo>
                  <a:pt x="10646207" y="373278"/>
                </a:lnTo>
                <a:lnTo>
                  <a:pt x="10677042" y="407149"/>
                </a:lnTo>
                <a:lnTo>
                  <a:pt x="10705871" y="442874"/>
                </a:lnTo>
                <a:lnTo>
                  <a:pt x="10732630" y="480441"/>
                </a:lnTo>
                <a:lnTo>
                  <a:pt x="10757865" y="520776"/>
                </a:lnTo>
                <a:lnTo>
                  <a:pt x="10780662" y="562610"/>
                </a:lnTo>
                <a:lnTo>
                  <a:pt x="10801020" y="605891"/>
                </a:lnTo>
                <a:lnTo>
                  <a:pt x="10818914" y="650595"/>
                </a:lnTo>
                <a:lnTo>
                  <a:pt x="10834357" y="696709"/>
                </a:lnTo>
                <a:lnTo>
                  <a:pt x="10847324" y="744207"/>
                </a:lnTo>
                <a:lnTo>
                  <a:pt x="10857814" y="793051"/>
                </a:lnTo>
                <a:lnTo>
                  <a:pt x="10865815" y="843229"/>
                </a:lnTo>
                <a:lnTo>
                  <a:pt x="10871327" y="894702"/>
                </a:lnTo>
                <a:lnTo>
                  <a:pt x="10874337" y="947445"/>
                </a:lnTo>
                <a:lnTo>
                  <a:pt x="10874896" y="994422"/>
                </a:lnTo>
                <a:lnTo>
                  <a:pt x="10873524" y="1041946"/>
                </a:lnTo>
                <a:lnTo>
                  <a:pt x="10870222" y="1089964"/>
                </a:lnTo>
                <a:lnTo>
                  <a:pt x="10864977" y="1138478"/>
                </a:lnTo>
                <a:lnTo>
                  <a:pt x="10857802" y="1187475"/>
                </a:lnTo>
                <a:lnTo>
                  <a:pt x="10848708" y="1236916"/>
                </a:lnTo>
                <a:lnTo>
                  <a:pt x="10837697" y="1286789"/>
                </a:lnTo>
                <a:lnTo>
                  <a:pt x="10824769" y="1337081"/>
                </a:lnTo>
                <a:lnTo>
                  <a:pt x="10809923" y="1387767"/>
                </a:lnTo>
                <a:lnTo>
                  <a:pt x="10793171" y="1438821"/>
                </a:lnTo>
                <a:lnTo>
                  <a:pt x="10774515" y="1490243"/>
                </a:lnTo>
                <a:lnTo>
                  <a:pt x="10753966" y="1541995"/>
                </a:lnTo>
                <a:lnTo>
                  <a:pt x="10848658" y="1581213"/>
                </a:lnTo>
                <a:lnTo>
                  <a:pt x="10866907" y="1539354"/>
                </a:lnTo>
                <a:lnTo>
                  <a:pt x="10886834" y="1497799"/>
                </a:lnTo>
                <a:lnTo>
                  <a:pt x="10908398" y="1456613"/>
                </a:lnTo>
                <a:lnTo>
                  <a:pt x="10931550" y="1415834"/>
                </a:lnTo>
                <a:lnTo>
                  <a:pt x="10956277" y="1375511"/>
                </a:lnTo>
                <a:lnTo>
                  <a:pt x="10982528" y="1335684"/>
                </a:lnTo>
                <a:lnTo>
                  <a:pt x="11010278" y="1296390"/>
                </a:lnTo>
                <a:lnTo>
                  <a:pt x="11039462" y="1257693"/>
                </a:lnTo>
                <a:lnTo>
                  <a:pt x="11070069" y="1219631"/>
                </a:lnTo>
                <a:lnTo>
                  <a:pt x="11102048" y="1182230"/>
                </a:lnTo>
                <a:lnTo>
                  <a:pt x="11135373" y="1145565"/>
                </a:lnTo>
                <a:lnTo>
                  <a:pt x="11169993" y="1109662"/>
                </a:lnTo>
                <a:lnTo>
                  <a:pt x="11205883" y="1074572"/>
                </a:lnTo>
                <a:lnTo>
                  <a:pt x="11243005" y="1040333"/>
                </a:lnTo>
                <a:lnTo>
                  <a:pt x="11281308" y="1006995"/>
                </a:lnTo>
                <a:lnTo>
                  <a:pt x="11320767" y="974610"/>
                </a:lnTo>
                <a:lnTo>
                  <a:pt x="11361331" y="943216"/>
                </a:lnTo>
                <a:lnTo>
                  <a:pt x="11402987" y="912863"/>
                </a:lnTo>
                <a:lnTo>
                  <a:pt x="11447755" y="882218"/>
                </a:lnTo>
                <a:lnTo>
                  <a:pt x="11492967" y="853262"/>
                </a:lnTo>
                <a:lnTo>
                  <a:pt x="11538572" y="826008"/>
                </a:lnTo>
                <a:lnTo>
                  <a:pt x="11584483" y="800481"/>
                </a:lnTo>
                <a:lnTo>
                  <a:pt x="11630673" y="776719"/>
                </a:lnTo>
                <a:lnTo>
                  <a:pt x="11677053" y="754722"/>
                </a:lnTo>
                <a:lnTo>
                  <a:pt x="11723561" y="734529"/>
                </a:lnTo>
                <a:lnTo>
                  <a:pt x="11770157" y="716140"/>
                </a:lnTo>
                <a:lnTo>
                  <a:pt x="11816753" y="699604"/>
                </a:lnTo>
                <a:lnTo>
                  <a:pt x="11863299" y="684936"/>
                </a:lnTo>
                <a:lnTo>
                  <a:pt x="11909730" y="672134"/>
                </a:lnTo>
                <a:lnTo>
                  <a:pt x="11955996" y="661250"/>
                </a:lnTo>
                <a:lnTo>
                  <a:pt x="12002008" y="652297"/>
                </a:lnTo>
                <a:lnTo>
                  <a:pt x="12047741" y="645299"/>
                </a:lnTo>
                <a:lnTo>
                  <a:pt x="12093092" y="640270"/>
                </a:lnTo>
                <a:lnTo>
                  <a:pt x="12138025" y="637235"/>
                </a:lnTo>
                <a:lnTo>
                  <a:pt x="12182475" y="636219"/>
                </a:lnTo>
                <a:lnTo>
                  <a:pt x="12182475" y="533730"/>
                </a:lnTo>
                <a:close/>
              </a:path>
            </a:pathLst>
          </a:custGeom>
          <a:solidFill>
            <a:srgbClr val="FF3544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1DA002B-B70A-9C2E-A9F0-07BE5AC485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821" y="2558065"/>
            <a:ext cx="2557295" cy="5424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9704FB-A31A-264F-1178-B87D4AE63384}"/>
              </a:ext>
            </a:extLst>
          </p:cNvPr>
          <p:cNvSpPr txBox="1"/>
          <p:nvPr userDrawn="1"/>
        </p:nvSpPr>
        <p:spPr>
          <a:xfrm>
            <a:off x="5056490" y="2503151"/>
            <a:ext cx="2368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2000" b="0">
                <a:solidFill>
                  <a:srgbClr val="FF3544"/>
                </a:solidFill>
                <a:latin typeface="+mn-lt"/>
              </a:rPr>
              <a:t>Oslo Spektrum</a:t>
            </a:r>
          </a:p>
          <a:p>
            <a:r>
              <a:rPr lang="en-NO" sz="2000" b="0">
                <a:solidFill>
                  <a:srgbClr val="FF3544"/>
                </a:solidFill>
                <a:latin typeface="+mn-lt"/>
              </a:rPr>
              <a:t>November 7 - 9 </a:t>
            </a:r>
            <a:endParaRPr lang="en-NO" sz="2000" b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68084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43" userDrawn="1">
          <p15:clr>
            <a:srgbClr val="FBAE40"/>
          </p15:clr>
        </p15:guide>
        <p15:guide id="2" orient="horz" pos="175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D0D6FE5-5ED8-2A08-1825-DDCD645346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647" y="195266"/>
            <a:ext cx="783431" cy="37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22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737">
          <p15:clr>
            <a:srgbClr val="FBAE40"/>
          </p15:clr>
        </p15:guide>
        <p15:guide id="4" pos="514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kst m/under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D4A9F7-26C5-4694-A296-7076D5CEB3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0137" y="1335506"/>
            <a:ext cx="8062059" cy="3259400"/>
          </a:xfrm>
        </p:spPr>
        <p:txBody>
          <a:bodyPr lIns="75600" tIns="75600" rIns="75600" bIns="75600">
            <a:normAutofit/>
          </a:bodyPr>
          <a:lstStyle>
            <a:lvl1pPr marL="198835" indent="-198835">
              <a:defRPr/>
            </a:lvl1pPr>
            <a:lvl2pPr marL="406004" indent="-207169">
              <a:defRPr/>
            </a:lvl2pPr>
          </a:lstStyle>
          <a:p>
            <a:pPr lvl="0"/>
            <a:r>
              <a:rPr lang="nb-NO" noProof="0"/>
              <a:t>Tekst – Tahoma 18pt</a:t>
            </a:r>
          </a:p>
          <a:p>
            <a:pPr lvl="1"/>
            <a:r>
              <a:rPr lang="nb-NO" noProof="0"/>
              <a:t>Andre nivå</a:t>
            </a:r>
          </a:p>
        </p:txBody>
      </p:sp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1A4B0183-D6C8-4580-9610-C59C2EF43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353" y="554355"/>
            <a:ext cx="8063628" cy="351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nb-NO" noProof="0"/>
              <a:t>Tittel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30B3B81-CB18-49F2-A0E3-637EFF665D98}"/>
              </a:ext>
            </a:extLst>
          </p:cNvPr>
          <p:cNvSpPr txBox="1"/>
          <p:nvPr userDrawn="1"/>
        </p:nvSpPr>
        <p:spPr>
          <a:xfrm>
            <a:off x="189000" y="-288041"/>
            <a:ext cx="30602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noProof="0"/>
              <a:t>Farge på tekst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6BF4AE-C967-4346-99C5-1B876420959E}"/>
              </a:ext>
            </a:extLst>
          </p:cNvPr>
          <p:cNvSpPr/>
          <p:nvPr userDrawn="1"/>
        </p:nvSpPr>
        <p:spPr>
          <a:xfrm>
            <a:off x="0" y="-281180"/>
            <a:ext cx="189000" cy="189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73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B83AE5-597B-4E3F-BC6D-DD2BE2269D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9353" y="948674"/>
            <a:ext cx="8062058" cy="270000"/>
          </a:xfrm>
        </p:spPr>
        <p:txBody>
          <a:bodyPr lIns="36000"/>
          <a:lstStyle>
            <a:lvl1pPr marL="0" indent="0">
              <a:buNone/>
              <a:defRPr sz="1500" b="0">
                <a:latin typeface="+mj-lt"/>
              </a:defRPr>
            </a:lvl1pPr>
          </a:lstStyle>
          <a:p>
            <a:pPr lvl="0"/>
            <a:r>
              <a:rPr lang="nb-NO" noProof="0"/>
              <a:t>Undertittel</a:t>
            </a:r>
          </a:p>
        </p:txBody>
      </p:sp>
    </p:spTree>
    <p:extLst>
      <p:ext uri="{BB962C8B-B14F-4D97-AF65-F5344CB8AC3E}">
        <p14:creationId xmlns:p14="http://schemas.microsoft.com/office/powerpoint/2010/main" val="2956512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exte_DeuxColonne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55900" y="4752977"/>
            <a:ext cx="459000" cy="189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15FAC72-6155-4E5B-8AE6-B8AFA332A3A0}" type="datetime1">
              <a:rPr lang="fr-FR" smtClean="0"/>
              <a:t>08/11/2023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500" y="4752977"/>
            <a:ext cx="2700000" cy="189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Sopra Steria MARCOM International Network Call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>
            <a:off x="-1" y="-281180"/>
            <a:ext cx="189000" cy="18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3"/>
          </a:p>
        </p:txBody>
      </p:sp>
      <p:sp>
        <p:nvSpPr>
          <p:cNvPr id="11" name="ZoneTexte 10"/>
          <p:cNvSpPr txBox="1"/>
          <p:nvPr userDrawn="1"/>
        </p:nvSpPr>
        <p:spPr>
          <a:xfrm>
            <a:off x="409276" y="-288041"/>
            <a:ext cx="30602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/>
              <a:t>Couleurs</a:t>
            </a:r>
            <a:r>
              <a:rPr lang="fr-FR" sz="900" baseline="0"/>
              <a:t> à utiliser pour les textes</a:t>
            </a:r>
            <a:endParaRPr lang="fr-FR" sz="900"/>
          </a:p>
        </p:txBody>
      </p:sp>
      <p:sp>
        <p:nvSpPr>
          <p:cNvPr id="12" name="Rectangle 11"/>
          <p:cNvSpPr/>
          <p:nvPr userDrawn="1"/>
        </p:nvSpPr>
        <p:spPr>
          <a:xfrm>
            <a:off x="220277" y="-281180"/>
            <a:ext cx="189000" cy="18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3"/>
          </a:p>
        </p:txBody>
      </p:sp>
      <p:sp>
        <p:nvSpPr>
          <p:cNvPr id="15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9353" y="1308735"/>
            <a:ext cx="8063628" cy="3291840"/>
          </a:xfrm>
        </p:spPr>
        <p:txBody>
          <a:bodyPr numCol="2" spcCol="216000"/>
          <a:lstStyle>
            <a:lvl1pPr marL="266700" indent="-266700">
              <a:defRPr>
                <a:solidFill>
                  <a:schemeClr val="tx1"/>
                </a:solidFill>
              </a:defRPr>
            </a:lvl1pPr>
            <a:lvl2pPr marL="472679" indent="-205979">
              <a:defRPr>
                <a:solidFill>
                  <a:schemeClr val="tx1"/>
                </a:solidFill>
              </a:defRPr>
            </a:lvl2pPr>
            <a:lvl3pPr marL="540544" indent="0">
              <a:defRPr>
                <a:solidFill>
                  <a:schemeClr val="tx1"/>
                </a:solidFill>
              </a:defRPr>
            </a:lvl3pPr>
            <a:lvl4pPr marL="670322" indent="0"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noProof="0"/>
              <a:t>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39353" y="735840"/>
            <a:ext cx="8063628" cy="270000"/>
          </a:xfrm>
        </p:spPr>
        <p:txBody>
          <a:bodyPr anchor="t"/>
          <a:lstStyle>
            <a:lvl1pPr marL="0" indent="0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 noProof="0"/>
              <a:t>Modifier les styles du texte du masque</a:t>
            </a:r>
          </a:p>
        </p:txBody>
      </p:sp>
      <p:sp>
        <p:nvSpPr>
          <p:cNvPr id="17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53" y="22860"/>
            <a:ext cx="8063627" cy="702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949958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D4A9F7-26C5-4694-A296-7076D5CEB3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0137" y="1190708"/>
            <a:ext cx="8062059" cy="3404198"/>
          </a:xfrm>
        </p:spPr>
        <p:txBody>
          <a:bodyPr lIns="75600" tIns="75600" rIns="75600" bIns="75600">
            <a:normAutofit/>
          </a:bodyPr>
          <a:lstStyle>
            <a:lvl1pPr marL="198835" indent="-198835">
              <a:defRPr/>
            </a:lvl1pPr>
            <a:lvl2pPr marL="406004" indent="-207169">
              <a:defRPr/>
            </a:lvl2pPr>
          </a:lstStyle>
          <a:p>
            <a:pPr lvl="0"/>
            <a:r>
              <a:rPr lang="nb-NO" noProof="0"/>
              <a:t>Tekst – Tahoma 18pt</a:t>
            </a:r>
          </a:p>
          <a:p>
            <a:pPr lvl="1"/>
            <a:r>
              <a:rPr lang="nb-NO" noProof="0"/>
              <a:t>Andre nivå</a:t>
            </a:r>
          </a:p>
        </p:txBody>
      </p:sp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1A4B0183-D6C8-4580-9610-C59C2EF43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353" y="554355"/>
            <a:ext cx="8063628" cy="4095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nb-NO" noProof="0"/>
              <a:t>Tittel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30B3B81-CB18-49F2-A0E3-637EFF665D98}"/>
              </a:ext>
            </a:extLst>
          </p:cNvPr>
          <p:cNvSpPr txBox="1"/>
          <p:nvPr userDrawn="1"/>
        </p:nvSpPr>
        <p:spPr>
          <a:xfrm>
            <a:off x="189000" y="-288041"/>
            <a:ext cx="30602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noProof="0"/>
              <a:t>Farge på tekst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6BF4AE-C967-4346-99C5-1B876420959E}"/>
              </a:ext>
            </a:extLst>
          </p:cNvPr>
          <p:cNvSpPr/>
          <p:nvPr userDrawn="1"/>
        </p:nvSpPr>
        <p:spPr>
          <a:xfrm>
            <a:off x="0" y="-281180"/>
            <a:ext cx="189000" cy="189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73" noProof="0"/>
          </a:p>
        </p:txBody>
      </p:sp>
    </p:spTree>
    <p:extLst>
      <p:ext uri="{BB962C8B-B14F-4D97-AF65-F5344CB8AC3E}">
        <p14:creationId xmlns:p14="http://schemas.microsoft.com/office/powerpoint/2010/main" val="1359030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sz="quarter" idx="10"/>
          </p:nvPr>
        </p:nvSpPr>
        <p:spPr>
          <a:xfrm>
            <a:off x="366967" y="1276349"/>
            <a:ext cx="8398965" cy="3299733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78625" y="180981"/>
            <a:ext cx="8386763" cy="946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nb-NO"/>
              <a:t>Klikk for å redigere tittelstil</a:t>
            </a:r>
          </a:p>
        </p:txBody>
      </p:sp>
    </p:spTree>
    <p:extLst>
      <p:ext uri="{BB962C8B-B14F-4D97-AF65-F5344CB8AC3E}">
        <p14:creationId xmlns:p14="http://schemas.microsoft.com/office/powerpoint/2010/main" val="41396592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8">
            <a:extLst>
              <a:ext uri="{FF2B5EF4-FFF2-40B4-BE49-F238E27FC236}">
                <a16:creationId xmlns:a16="http://schemas.microsoft.com/office/drawing/2014/main" id="{AECF9632-682B-E34C-AF6B-679AA5B73506}"/>
              </a:ext>
            </a:extLst>
          </p:cNvPr>
          <p:cNvSpPr/>
          <p:nvPr userDrawn="1"/>
        </p:nvSpPr>
        <p:spPr>
          <a:xfrm>
            <a:off x="-374631" y="1087042"/>
            <a:ext cx="9877187" cy="1282464"/>
          </a:xfrm>
          <a:custGeom>
            <a:avLst/>
            <a:gdLst/>
            <a:ahLst/>
            <a:cxnLst/>
            <a:rect l="l" t="t" r="r" b="b"/>
            <a:pathLst>
              <a:path w="12182475" h="1581785">
                <a:moveTo>
                  <a:pt x="7208507" y="533730"/>
                </a:moveTo>
                <a:lnTo>
                  <a:pt x="7163041" y="534695"/>
                </a:lnTo>
                <a:lnTo>
                  <a:pt x="7117143" y="537591"/>
                </a:lnTo>
                <a:lnTo>
                  <a:pt x="7070877" y="542378"/>
                </a:lnTo>
                <a:lnTo>
                  <a:pt x="7024281" y="549059"/>
                </a:lnTo>
                <a:lnTo>
                  <a:pt x="6977418" y="557606"/>
                </a:lnTo>
                <a:lnTo>
                  <a:pt x="6930352" y="567994"/>
                </a:lnTo>
                <a:lnTo>
                  <a:pt x="6883133" y="580199"/>
                </a:lnTo>
                <a:lnTo>
                  <a:pt x="6835826" y="594207"/>
                </a:lnTo>
                <a:lnTo>
                  <a:pt x="6788467" y="610006"/>
                </a:lnTo>
                <a:lnTo>
                  <a:pt x="6741134" y="627570"/>
                </a:lnTo>
                <a:lnTo>
                  <a:pt x="6693865" y="646874"/>
                </a:lnTo>
                <a:lnTo>
                  <a:pt x="6646735" y="667905"/>
                </a:lnTo>
                <a:lnTo>
                  <a:pt x="6599796" y="690638"/>
                </a:lnTo>
                <a:lnTo>
                  <a:pt x="6553098" y="715060"/>
                </a:lnTo>
                <a:lnTo>
                  <a:pt x="6506692" y="741146"/>
                </a:lnTo>
                <a:lnTo>
                  <a:pt x="6460655" y="768870"/>
                </a:lnTo>
                <a:lnTo>
                  <a:pt x="6415024" y="798220"/>
                </a:lnTo>
                <a:lnTo>
                  <a:pt x="6369863" y="829183"/>
                </a:lnTo>
                <a:lnTo>
                  <a:pt x="6326098" y="861085"/>
                </a:lnTo>
                <a:lnTo>
                  <a:pt x="6283452" y="894080"/>
                </a:lnTo>
                <a:lnTo>
                  <a:pt x="6241948" y="928128"/>
                </a:lnTo>
                <a:lnTo>
                  <a:pt x="6201638" y="963193"/>
                </a:lnTo>
                <a:lnTo>
                  <a:pt x="6162560" y="999210"/>
                </a:lnTo>
                <a:lnTo>
                  <a:pt x="6124740" y="1036142"/>
                </a:lnTo>
                <a:lnTo>
                  <a:pt x="6088227" y="1073937"/>
                </a:lnTo>
                <a:lnTo>
                  <a:pt x="6053061" y="1112558"/>
                </a:lnTo>
                <a:lnTo>
                  <a:pt x="6019266" y="1151940"/>
                </a:lnTo>
                <a:lnTo>
                  <a:pt x="5986881" y="1192060"/>
                </a:lnTo>
                <a:lnTo>
                  <a:pt x="5993879" y="1141577"/>
                </a:lnTo>
                <a:lnTo>
                  <a:pt x="5998972" y="1091526"/>
                </a:lnTo>
                <a:lnTo>
                  <a:pt x="6002159" y="1041908"/>
                </a:lnTo>
                <a:lnTo>
                  <a:pt x="6003442" y="992746"/>
                </a:lnTo>
                <a:lnTo>
                  <a:pt x="6002807" y="944067"/>
                </a:lnTo>
                <a:lnTo>
                  <a:pt x="5999873" y="890803"/>
                </a:lnTo>
                <a:lnTo>
                  <a:pt x="5994616" y="838669"/>
                </a:lnTo>
                <a:lnTo>
                  <a:pt x="5987046" y="787679"/>
                </a:lnTo>
                <a:lnTo>
                  <a:pt x="5977166" y="737844"/>
                </a:lnTo>
                <a:lnTo>
                  <a:pt x="5964974" y="689203"/>
                </a:lnTo>
                <a:lnTo>
                  <a:pt x="5950496" y="641769"/>
                </a:lnTo>
                <a:lnTo>
                  <a:pt x="5933732" y="595566"/>
                </a:lnTo>
                <a:lnTo>
                  <a:pt x="5914669" y="550621"/>
                </a:lnTo>
                <a:lnTo>
                  <a:pt x="5893346" y="506945"/>
                </a:lnTo>
                <a:lnTo>
                  <a:pt x="5869749" y="464566"/>
                </a:lnTo>
                <a:lnTo>
                  <a:pt x="5843879" y="423506"/>
                </a:lnTo>
                <a:lnTo>
                  <a:pt x="5816879" y="385330"/>
                </a:lnTo>
                <a:lnTo>
                  <a:pt x="5788050" y="348843"/>
                </a:lnTo>
                <a:lnTo>
                  <a:pt x="5757430" y="314058"/>
                </a:lnTo>
                <a:lnTo>
                  <a:pt x="5725045" y="281000"/>
                </a:lnTo>
                <a:lnTo>
                  <a:pt x="5690933" y="249669"/>
                </a:lnTo>
                <a:lnTo>
                  <a:pt x="5655145" y="220116"/>
                </a:lnTo>
                <a:lnTo>
                  <a:pt x="5617718" y="192328"/>
                </a:lnTo>
                <a:lnTo>
                  <a:pt x="5578691" y="166344"/>
                </a:lnTo>
                <a:lnTo>
                  <a:pt x="5538089" y="142163"/>
                </a:lnTo>
                <a:lnTo>
                  <a:pt x="5495963" y="119824"/>
                </a:lnTo>
                <a:lnTo>
                  <a:pt x="5452351" y="99326"/>
                </a:lnTo>
                <a:lnTo>
                  <a:pt x="5407279" y="80695"/>
                </a:lnTo>
                <a:lnTo>
                  <a:pt x="5360797" y="63957"/>
                </a:lnTo>
                <a:lnTo>
                  <a:pt x="5312930" y="49110"/>
                </a:lnTo>
                <a:lnTo>
                  <a:pt x="5263731" y="36182"/>
                </a:lnTo>
                <a:lnTo>
                  <a:pt x="5213235" y="25209"/>
                </a:lnTo>
                <a:lnTo>
                  <a:pt x="5161483" y="16179"/>
                </a:lnTo>
                <a:lnTo>
                  <a:pt x="5108499" y="9131"/>
                </a:lnTo>
                <a:lnTo>
                  <a:pt x="5054346" y="4064"/>
                </a:lnTo>
                <a:lnTo>
                  <a:pt x="4999025" y="1016"/>
                </a:lnTo>
                <a:lnTo>
                  <a:pt x="4942611" y="0"/>
                </a:lnTo>
                <a:lnTo>
                  <a:pt x="4898110" y="609"/>
                </a:lnTo>
                <a:lnTo>
                  <a:pt x="4853317" y="2451"/>
                </a:lnTo>
                <a:lnTo>
                  <a:pt x="4808258" y="5486"/>
                </a:lnTo>
                <a:lnTo>
                  <a:pt x="4762957" y="9740"/>
                </a:lnTo>
                <a:lnTo>
                  <a:pt x="4717427" y="15176"/>
                </a:lnTo>
                <a:lnTo>
                  <a:pt x="4671695" y="21805"/>
                </a:lnTo>
                <a:lnTo>
                  <a:pt x="4625797" y="29616"/>
                </a:lnTo>
                <a:lnTo>
                  <a:pt x="4579747" y="38608"/>
                </a:lnTo>
                <a:lnTo>
                  <a:pt x="4533557" y="48755"/>
                </a:lnTo>
                <a:lnTo>
                  <a:pt x="4487265" y="60045"/>
                </a:lnTo>
                <a:lnTo>
                  <a:pt x="4440898" y="72491"/>
                </a:lnTo>
                <a:lnTo>
                  <a:pt x="4394454" y="86080"/>
                </a:lnTo>
                <a:lnTo>
                  <a:pt x="4347984" y="100799"/>
                </a:lnTo>
                <a:lnTo>
                  <a:pt x="4301490" y="116636"/>
                </a:lnTo>
                <a:lnTo>
                  <a:pt x="4255008" y="133591"/>
                </a:lnTo>
                <a:lnTo>
                  <a:pt x="4208551" y="151663"/>
                </a:lnTo>
                <a:lnTo>
                  <a:pt x="4162158" y="170815"/>
                </a:lnTo>
                <a:lnTo>
                  <a:pt x="4115828" y="191071"/>
                </a:lnTo>
                <a:lnTo>
                  <a:pt x="4069600" y="212407"/>
                </a:lnTo>
                <a:lnTo>
                  <a:pt x="4023499" y="234810"/>
                </a:lnTo>
                <a:lnTo>
                  <a:pt x="3977551" y="258279"/>
                </a:lnTo>
                <a:lnTo>
                  <a:pt x="3931755" y="282816"/>
                </a:lnTo>
                <a:lnTo>
                  <a:pt x="3886162" y="308394"/>
                </a:lnTo>
                <a:lnTo>
                  <a:pt x="3840772" y="335026"/>
                </a:lnTo>
                <a:lnTo>
                  <a:pt x="3795623" y="362686"/>
                </a:lnTo>
                <a:lnTo>
                  <a:pt x="3750729" y="391363"/>
                </a:lnTo>
                <a:lnTo>
                  <a:pt x="3706126" y="421068"/>
                </a:lnTo>
                <a:lnTo>
                  <a:pt x="3661816" y="451777"/>
                </a:lnTo>
                <a:lnTo>
                  <a:pt x="3619982" y="481926"/>
                </a:lnTo>
                <a:lnTo>
                  <a:pt x="3578783" y="512724"/>
                </a:lnTo>
                <a:lnTo>
                  <a:pt x="3538258" y="544169"/>
                </a:lnTo>
                <a:lnTo>
                  <a:pt x="3498418" y="576237"/>
                </a:lnTo>
                <a:lnTo>
                  <a:pt x="3459264" y="608914"/>
                </a:lnTo>
                <a:lnTo>
                  <a:pt x="3420808" y="642188"/>
                </a:lnTo>
                <a:lnTo>
                  <a:pt x="3383089" y="676021"/>
                </a:lnTo>
                <a:lnTo>
                  <a:pt x="3346094" y="710425"/>
                </a:lnTo>
                <a:lnTo>
                  <a:pt x="3309848" y="745350"/>
                </a:lnTo>
                <a:lnTo>
                  <a:pt x="3274364" y="780808"/>
                </a:lnTo>
                <a:lnTo>
                  <a:pt x="3239668" y="816775"/>
                </a:lnTo>
                <a:lnTo>
                  <a:pt x="3205746" y="853224"/>
                </a:lnTo>
                <a:lnTo>
                  <a:pt x="3172637" y="890143"/>
                </a:lnTo>
                <a:lnTo>
                  <a:pt x="3140354" y="927519"/>
                </a:lnTo>
                <a:lnTo>
                  <a:pt x="3108896" y="965327"/>
                </a:lnTo>
                <a:lnTo>
                  <a:pt x="3078289" y="1003554"/>
                </a:lnTo>
                <a:lnTo>
                  <a:pt x="3048546" y="1042174"/>
                </a:lnTo>
                <a:lnTo>
                  <a:pt x="3019679" y="1081201"/>
                </a:lnTo>
                <a:lnTo>
                  <a:pt x="2991701" y="1120584"/>
                </a:lnTo>
                <a:lnTo>
                  <a:pt x="2964624" y="1160310"/>
                </a:lnTo>
                <a:lnTo>
                  <a:pt x="2938462" y="1200378"/>
                </a:lnTo>
                <a:lnTo>
                  <a:pt x="2938437" y="1171321"/>
                </a:lnTo>
                <a:lnTo>
                  <a:pt x="2934436" y="1106449"/>
                </a:lnTo>
                <a:lnTo>
                  <a:pt x="2926867" y="1053045"/>
                </a:lnTo>
                <a:lnTo>
                  <a:pt x="2915501" y="1001534"/>
                </a:lnTo>
                <a:lnTo>
                  <a:pt x="2900349" y="951979"/>
                </a:lnTo>
                <a:lnTo>
                  <a:pt x="2881439" y="904443"/>
                </a:lnTo>
                <a:lnTo>
                  <a:pt x="2858782" y="858964"/>
                </a:lnTo>
                <a:lnTo>
                  <a:pt x="2832392" y="815619"/>
                </a:lnTo>
                <a:lnTo>
                  <a:pt x="2804985" y="777925"/>
                </a:lnTo>
                <a:lnTo>
                  <a:pt x="2774886" y="742772"/>
                </a:lnTo>
                <a:lnTo>
                  <a:pt x="2742184" y="710196"/>
                </a:lnTo>
                <a:lnTo>
                  <a:pt x="2706941" y="680237"/>
                </a:lnTo>
                <a:lnTo>
                  <a:pt x="2669273" y="652945"/>
                </a:lnTo>
                <a:lnTo>
                  <a:pt x="2629243" y="628357"/>
                </a:lnTo>
                <a:lnTo>
                  <a:pt x="2586952" y="606513"/>
                </a:lnTo>
                <a:lnTo>
                  <a:pt x="2542463" y="587438"/>
                </a:lnTo>
                <a:lnTo>
                  <a:pt x="2495893" y="571195"/>
                </a:lnTo>
                <a:lnTo>
                  <a:pt x="2447302" y="557822"/>
                </a:lnTo>
                <a:lnTo>
                  <a:pt x="2396794" y="547344"/>
                </a:lnTo>
                <a:lnTo>
                  <a:pt x="2344445" y="539800"/>
                </a:lnTo>
                <a:lnTo>
                  <a:pt x="2290330" y="535254"/>
                </a:lnTo>
                <a:lnTo>
                  <a:pt x="2234552" y="533730"/>
                </a:lnTo>
                <a:lnTo>
                  <a:pt x="2189086" y="534695"/>
                </a:lnTo>
                <a:lnTo>
                  <a:pt x="2143188" y="537591"/>
                </a:lnTo>
                <a:lnTo>
                  <a:pt x="2096922" y="542378"/>
                </a:lnTo>
                <a:lnTo>
                  <a:pt x="2050326" y="549059"/>
                </a:lnTo>
                <a:lnTo>
                  <a:pt x="2003463" y="557606"/>
                </a:lnTo>
                <a:lnTo>
                  <a:pt x="1956396" y="567994"/>
                </a:lnTo>
                <a:lnTo>
                  <a:pt x="1909178" y="580199"/>
                </a:lnTo>
                <a:lnTo>
                  <a:pt x="1861858" y="594207"/>
                </a:lnTo>
                <a:lnTo>
                  <a:pt x="1814512" y="610006"/>
                </a:lnTo>
                <a:lnTo>
                  <a:pt x="1767166" y="627570"/>
                </a:lnTo>
                <a:lnTo>
                  <a:pt x="1719910" y="646874"/>
                </a:lnTo>
                <a:lnTo>
                  <a:pt x="1672780" y="667905"/>
                </a:lnTo>
                <a:lnTo>
                  <a:pt x="1625841" y="690638"/>
                </a:lnTo>
                <a:lnTo>
                  <a:pt x="1579143" y="715060"/>
                </a:lnTo>
                <a:lnTo>
                  <a:pt x="1532737" y="741146"/>
                </a:lnTo>
                <a:lnTo>
                  <a:pt x="1486700" y="768870"/>
                </a:lnTo>
                <a:lnTo>
                  <a:pt x="1441069" y="798220"/>
                </a:lnTo>
                <a:lnTo>
                  <a:pt x="1395907" y="829183"/>
                </a:lnTo>
                <a:lnTo>
                  <a:pt x="1352143" y="861085"/>
                </a:lnTo>
                <a:lnTo>
                  <a:pt x="1309484" y="894080"/>
                </a:lnTo>
                <a:lnTo>
                  <a:pt x="1267993" y="928128"/>
                </a:lnTo>
                <a:lnTo>
                  <a:pt x="1227683" y="963193"/>
                </a:lnTo>
                <a:lnTo>
                  <a:pt x="1188593" y="999210"/>
                </a:lnTo>
                <a:lnTo>
                  <a:pt x="1150785" y="1036142"/>
                </a:lnTo>
                <a:lnTo>
                  <a:pt x="1114272" y="1073937"/>
                </a:lnTo>
                <a:lnTo>
                  <a:pt x="1079093" y="1112558"/>
                </a:lnTo>
                <a:lnTo>
                  <a:pt x="1045298" y="1151940"/>
                </a:lnTo>
                <a:lnTo>
                  <a:pt x="1012926" y="1192060"/>
                </a:lnTo>
                <a:lnTo>
                  <a:pt x="1019911" y="1141577"/>
                </a:lnTo>
                <a:lnTo>
                  <a:pt x="1025017" y="1091526"/>
                </a:lnTo>
                <a:lnTo>
                  <a:pt x="1028204" y="1041908"/>
                </a:lnTo>
                <a:lnTo>
                  <a:pt x="1029487" y="992746"/>
                </a:lnTo>
                <a:lnTo>
                  <a:pt x="1028852" y="944067"/>
                </a:lnTo>
                <a:lnTo>
                  <a:pt x="1025918" y="890803"/>
                </a:lnTo>
                <a:lnTo>
                  <a:pt x="1020660" y="838669"/>
                </a:lnTo>
                <a:lnTo>
                  <a:pt x="1013091" y="787679"/>
                </a:lnTo>
                <a:lnTo>
                  <a:pt x="1003211" y="737844"/>
                </a:lnTo>
                <a:lnTo>
                  <a:pt x="991019" y="689203"/>
                </a:lnTo>
                <a:lnTo>
                  <a:pt x="976541" y="641769"/>
                </a:lnTo>
                <a:lnTo>
                  <a:pt x="959764" y="595566"/>
                </a:lnTo>
                <a:lnTo>
                  <a:pt x="940714" y="550621"/>
                </a:lnTo>
                <a:lnTo>
                  <a:pt x="919378" y="506945"/>
                </a:lnTo>
                <a:lnTo>
                  <a:pt x="895781" y="464566"/>
                </a:lnTo>
                <a:lnTo>
                  <a:pt x="869924" y="423506"/>
                </a:lnTo>
                <a:lnTo>
                  <a:pt x="843661" y="386321"/>
                </a:lnTo>
                <a:lnTo>
                  <a:pt x="815657" y="350723"/>
                </a:lnTo>
                <a:lnTo>
                  <a:pt x="785952" y="316750"/>
                </a:lnTo>
                <a:lnTo>
                  <a:pt x="754570" y="284403"/>
                </a:lnTo>
                <a:lnTo>
                  <a:pt x="721563" y="253707"/>
                </a:lnTo>
                <a:lnTo>
                  <a:pt x="686955" y="224688"/>
                </a:lnTo>
                <a:lnTo>
                  <a:pt x="650786" y="197345"/>
                </a:lnTo>
                <a:lnTo>
                  <a:pt x="613079" y="171691"/>
                </a:lnTo>
                <a:lnTo>
                  <a:pt x="573887" y="147764"/>
                </a:lnTo>
                <a:lnTo>
                  <a:pt x="533234" y="125564"/>
                </a:lnTo>
                <a:lnTo>
                  <a:pt x="491172" y="105105"/>
                </a:lnTo>
                <a:lnTo>
                  <a:pt x="447713" y="86423"/>
                </a:lnTo>
                <a:lnTo>
                  <a:pt x="402894" y="69519"/>
                </a:lnTo>
                <a:lnTo>
                  <a:pt x="356768" y="54406"/>
                </a:lnTo>
                <a:lnTo>
                  <a:pt x="309359" y="41122"/>
                </a:lnTo>
                <a:lnTo>
                  <a:pt x="260718" y="29654"/>
                </a:lnTo>
                <a:lnTo>
                  <a:pt x="210845" y="20040"/>
                </a:lnTo>
                <a:lnTo>
                  <a:pt x="159816" y="12293"/>
                </a:lnTo>
                <a:lnTo>
                  <a:pt x="107632" y="6413"/>
                </a:lnTo>
                <a:lnTo>
                  <a:pt x="54343" y="2438"/>
                </a:lnTo>
                <a:lnTo>
                  <a:pt x="0" y="381"/>
                </a:lnTo>
                <a:lnTo>
                  <a:pt x="0" y="102857"/>
                </a:lnTo>
                <a:lnTo>
                  <a:pt x="54457" y="105092"/>
                </a:lnTo>
                <a:lnTo>
                  <a:pt x="107696" y="109385"/>
                </a:lnTo>
                <a:lnTo>
                  <a:pt x="159677" y="115747"/>
                </a:lnTo>
                <a:lnTo>
                  <a:pt x="210350" y="124129"/>
                </a:lnTo>
                <a:lnTo>
                  <a:pt x="259676" y="134531"/>
                </a:lnTo>
                <a:lnTo>
                  <a:pt x="307606" y="146926"/>
                </a:lnTo>
                <a:lnTo>
                  <a:pt x="354114" y="161290"/>
                </a:lnTo>
                <a:lnTo>
                  <a:pt x="399135" y="177609"/>
                </a:lnTo>
                <a:lnTo>
                  <a:pt x="442633" y="195872"/>
                </a:lnTo>
                <a:lnTo>
                  <a:pt x="484581" y="216039"/>
                </a:lnTo>
                <a:lnTo>
                  <a:pt x="524916" y="238099"/>
                </a:lnTo>
                <a:lnTo>
                  <a:pt x="563613" y="262039"/>
                </a:lnTo>
                <a:lnTo>
                  <a:pt x="600608" y="287832"/>
                </a:lnTo>
                <a:lnTo>
                  <a:pt x="635876" y="315455"/>
                </a:lnTo>
                <a:lnTo>
                  <a:pt x="669366" y="344906"/>
                </a:lnTo>
                <a:lnTo>
                  <a:pt x="701040" y="376148"/>
                </a:lnTo>
                <a:lnTo>
                  <a:pt x="730846" y="409155"/>
                </a:lnTo>
                <a:lnTo>
                  <a:pt x="758748" y="443928"/>
                </a:lnTo>
                <a:lnTo>
                  <a:pt x="784707" y="480441"/>
                </a:lnTo>
                <a:lnTo>
                  <a:pt x="809942" y="520788"/>
                </a:lnTo>
                <a:lnTo>
                  <a:pt x="832751" y="562610"/>
                </a:lnTo>
                <a:lnTo>
                  <a:pt x="853097" y="605891"/>
                </a:lnTo>
                <a:lnTo>
                  <a:pt x="871004" y="650595"/>
                </a:lnTo>
                <a:lnTo>
                  <a:pt x="886434" y="696722"/>
                </a:lnTo>
                <a:lnTo>
                  <a:pt x="899414" y="744207"/>
                </a:lnTo>
                <a:lnTo>
                  <a:pt x="909904" y="793051"/>
                </a:lnTo>
                <a:lnTo>
                  <a:pt x="917905" y="843229"/>
                </a:lnTo>
                <a:lnTo>
                  <a:pt x="923417" y="894702"/>
                </a:lnTo>
                <a:lnTo>
                  <a:pt x="926426" y="947445"/>
                </a:lnTo>
                <a:lnTo>
                  <a:pt x="926985" y="994422"/>
                </a:lnTo>
                <a:lnTo>
                  <a:pt x="925614" y="1041946"/>
                </a:lnTo>
                <a:lnTo>
                  <a:pt x="922312" y="1089964"/>
                </a:lnTo>
                <a:lnTo>
                  <a:pt x="917067" y="1138478"/>
                </a:lnTo>
                <a:lnTo>
                  <a:pt x="909891" y="1187462"/>
                </a:lnTo>
                <a:lnTo>
                  <a:pt x="900798" y="1236903"/>
                </a:lnTo>
                <a:lnTo>
                  <a:pt x="889787" y="1286789"/>
                </a:lnTo>
                <a:lnTo>
                  <a:pt x="876858" y="1337081"/>
                </a:lnTo>
                <a:lnTo>
                  <a:pt x="862012" y="1387767"/>
                </a:lnTo>
                <a:lnTo>
                  <a:pt x="845261" y="1438821"/>
                </a:lnTo>
                <a:lnTo>
                  <a:pt x="826604" y="1490243"/>
                </a:lnTo>
                <a:lnTo>
                  <a:pt x="806056" y="1541995"/>
                </a:lnTo>
                <a:lnTo>
                  <a:pt x="900734" y="1581213"/>
                </a:lnTo>
                <a:lnTo>
                  <a:pt x="918984" y="1539354"/>
                </a:lnTo>
                <a:lnTo>
                  <a:pt x="938911" y="1497799"/>
                </a:lnTo>
                <a:lnTo>
                  <a:pt x="960475" y="1456613"/>
                </a:lnTo>
                <a:lnTo>
                  <a:pt x="983640" y="1415834"/>
                </a:lnTo>
                <a:lnTo>
                  <a:pt x="1008367" y="1375511"/>
                </a:lnTo>
                <a:lnTo>
                  <a:pt x="1034618" y="1335684"/>
                </a:lnTo>
                <a:lnTo>
                  <a:pt x="1062355" y="1296390"/>
                </a:lnTo>
                <a:lnTo>
                  <a:pt x="1091552" y="1257693"/>
                </a:lnTo>
                <a:lnTo>
                  <a:pt x="1122159" y="1219619"/>
                </a:lnTo>
                <a:lnTo>
                  <a:pt x="1154137" y="1182230"/>
                </a:lnTo>
                <a:lnTo>
                  <a:pt x="1187462" y="1145565"/>
                </a:lnTo>
                <a:lnTo>
                  <a:pt x="1222082" y="1109662"/>
                </a:lnTo>
                <a:lnTo>
                  <a:pt x="1257973" y="1074572"/>
                </a:lnTo>
                <a:lnTo>
                  <a:pt x="1295082" y="1040333"/>
                </a:lnTo>
                <a:lnTo>
                  <a:pt x="1333385" y="1006995"/>
                </a:lnTo>
                <a:lnTo>
                  <a:pt x="1372844" y="974610"/>
                </a:lnTo>
                <a:lnTo>
                  <a:pt x="1413421" y="943216"/>
                </a:lnTo>
                <a:lnTo>
                  <a:pt x="1455077" y="912863"/>
                </a:lnTo>
                <a:lnTo>
                  <a:pt x="1499844" y="882218"/>
                </a:lnTo>
                <a:lnTo>
                  <a:pt x="1545056" y="853262"/>
                </a:lnTo>
                <a:lnTo>
                  <a:pt x="1590649" y="826008"/>
                </a:lnTo>
                <a:lnTo>
                  <a:pt x="1636572" y="800481"/>
                </a:lnTo>
                <a:lnTo>
                  <a:pt x="1682762" y="776719"/>
                </a:lnTo>
                <a:lnTo>
                  <a:pt x="1729130" y="754722"/>
                </a:lnTo>
                <a:lnTo>
                  <a:pt x="1775650" y="734517"/>
                </a:lnTo>
                <a:lnTo>
                  <a:pt x="1822234" y="716140"/>
                </a:lnTo>
                <a:lnTo>
                  <a:pt x="1868843" y="699604"/>
                </a:lnTo>
                <a:lnTo>
                  <a:pt x="1915388" y="684923"/>
                </a:lnTo>
                <a:lnTo>
                  <a:pt x="1961819" y="672134"/>
                </a:lnTo>
                <a:lnTo>
                  <a:pt x="2008073" y="661250"/>
                </a:lnTo>
                <a:lnTo>
                  <a:pt x="2054098" y="652297"/>
                </a:lnTo>
                <a:lnTo>
                  <a:pt x="2099818" y="645299"/>
                </a:lnTo>
                <a:lnTo>
                  <a:pt x="2145169" y="640270"/>
                </a:lnTo>
                <a:lnTo>
                  <a:pt x="2190102" y="637235"/>
                </a:lnTo>
                <a:lnTo>
                  <a:pt x="2234552" y="636219"/>
                </a:lnTo>
                <a:lnTo>
                  <a:pt x="2290749" y="637959"/>
                </a:lnTo>
                <a:lnTo>
                  <a:pt x="2344877" y="643140"/>
                </a:lnTo>
                <a:lnTo>
                  <a:pt x="2396833" y="651713"/>
                </a:lnTo>
                <a:lnTo>
                  <a:pt x="2446490" y="663625"/>
                </a:lnTo>
                <a:lnTo>
                  <a:pt x="2493734" y="678815"/>
                </a:lnTo>
                <a:lnTo>
                  <a:pt x="2538450" y="697230"/>
                </a:lnTo>
                <a:lnTo>
                  <a:pt x="2580538" y="718832"/>
                </a:lnTo>
                <a:lnTo>
                  <a:pt x="2619845" y="743546"/>
                </a:lnTo>
                <a:lnTo>
                  <a:pt x="2656281" y="771334"/>
                </a:lnTo>
                <a:lnTo>
                  <a:pt x="2689733" y="802132"/>
                </a:lnTo>
                <a:lnTo>
                  <a:pt x="2720073" y="835888"/>
                </a:lnTo>
                <a:lnTo>
                  <a:pt x="2747175" y="872553"/>
                </a:lnTo>
                <a:lnTo>
                  <a:pt x="2772626" y="915111"/>
                </a:lnTo>
                <a:lnTo>
                  <a:pt x="2793822" y="960247"/>
                </a:lnTo>
                <a:lnTo>
                  <a:pt x="2810764" y="1007884"/>
                </a:lnTo>
                <a:lnTo>
                  <a:pt x="2823426" y="1057960"/>
                </a:lnTo>
                <a:lnTo>
                  <a:pt x="2831757" y="1110373"/>
                </a:lnTo>
                <a:lnTo>
                  <a:pt x="2835770" y="1165072"/>
                </a:lnTo>
                <a:lnTo>
                  <a:pt x="2835846" y="1209802"/>
                </a:lnTo>
                <a:lnTo>
                  <a:pt x="2833141" y="1255293"/>
                </a:lnTo>
                <a:lnTo>
                  <a:pt x="2827693" y="1301508"/>
                </a:lnTo>
                <a:lnTo>
                  <a:pt x="2819476" y="1348409"/>
                </a:lnTo>
                <a:lnTo>
                  <a:pt x="2808528" y="1395945"/>
                </a:lnTo>
                <a:lnTo>
                  <a:pt x="2794838" y="1444091"/>
                </a:lnTo>
                <a:lnTo>
                  <a:pt x="2778429" y="1492783"/>
                </a:lnTo>
                <a:lnTo>
                  <a:pt x="2759303" y="1541995"/>
                </a:lnTo>
                <a:lnTo>
                  <a:pt x="2853994" y="1581213"/>
                </a:lnTo>
                <a:lnTo>
                  <a:pt x="2872663" y="1537677"/>
                </a:lnTo>
                <a:lnTo>
                  <a:pt x="2892437" y="1494459"/>
                </a:lnTo>
                <a:lnTo>
                  <a:pt x="2913316" y="1451559"/>
                </a:lnTo>
                <a:lnTo>
                  <a:pt x="2935274" y="1409001"/>
                </a:lnTo>
                <a:lnTo>
                  <a:pt x="2958274" y="1366812"/>
                </a:lnTo>
                <a:lnTo>
                  <a:pt x="2982303" y="1324991"/>
                </a:lnTo>
                <a:lnTo>
                  <a:pt x="3007322" y="1283576"/>
                </a:lnTo>
                <a:lnTo>
                  <a:pt x="3033318" y="1242568"/>
                </a:lnTo>
                <a:lnTo>
                  <a:pt x="3060268" y="1201991"/>
                </a:lnTo>
                <a:lnTo>
                  <a:pt x="3088132" y="1161859"/>
                </a:lnTo>
                <a:lnTo>
                  <a:pt x="3116910" y="1122197"/>
                </a:lnTo>
                <a:lnTo>
                  <a:pt x="3146552" y="1083017"/>
                </a:lnTo>
                <a:lnTo>
                  <a:pt x="3177044" y="1044346"/>
                </a:lnTo>
                <a:lnTo>
                  <a:pt x="3208363" y="1006182"/>
                </a:lnTo>
                <a:lnTo>
                  <a:pt x="3240481" y="968552"/>
                </a:lnTo>
                <a:lnTo>
                  <a:pt x="3273387" y="931481"/>
                </a:lnTo>
                <a:lnTo>
                  <a:pt x="3307029" y="894981"/>
                </a:lnTo>
                <a:lnTo>
                  <a:pt x="3341408" y="859066"/>
                </a:lnTo>
                <a:lnTo>
                  <a:pt x="3376485" y="823760"/>
                </a:lnTo>
                <a:lnTo>
                  <a:pt x="3412248" y="789063"/>
                </a:lnTo>
                <a:lnTo>
                  <a:pt x="3448659" y="755015"/>
                </a:lnTo>
                <a:lnTo>
                  <a:pt x="3485692" y="721626"/>
                </a:lnTo>
                <a:lnTo>
                  <a:pt x="3523335" y="688924"/>
                </a:lnTo>
                <a:lnTo>
                  <a:pt x="3561550" y="656894"/>
                </a:lnTo>
                <a:lnTo>
                  <a:pt x="3600323" y="625589"/>
                </a:lnTo>
                <a:lnTo>
                  <a:pt x="3639629" y="595007"/>
                </a:lnTo>
                <a:lnTo>
                  <a:pt x="3679444" y="565162"/>
                </a:lnTo>
                <a:lnTo>
                  <a:pt x="3719728" y="536092"/>
                </a:lnTo>
                <a:lnTo>
                  <a:pt x="3760470" y="507796"/>
                </a:lnTo>
                <a:lnTo>
                  <a:pt x="3801656" y="480301"/>
                </a:lnTo>
                <a:lnTo>
                  <a:pt x="3843236" y="453605"/>
                </a:lnTo>
                <a:lnTo>
                  <a:pt x="3885196" y="427761"/>
                </a:lnTo>
                <a:lnTo>
                  <a:pt x="3927513" y="402755"/>
                </a:lnTo>
                <a:lnTo>
                  <a:pt x="3970172" y="378625"/>
                </a:lnTo>
                <a:lnTo>
                  <a:pt x="4013123" y="355371"/>
                </a:lnTo>
                <a:lnTo>
                  <a:pt x="4056367" y="333032"/>
                </a:lnTo>
                <a:lnTo>
                  <a:pt x="4099864" y="311607"/>
                </a:lnTo>
                <a:lnTo>
                  <a:pt x="4143603" y="291109"/>
                </a:lnTo>
                <a:lnTo>
                  <a:pt x="4187545" y="271576"/>
                </a:lnTo>
                <a:lnTo>
                  <a:pt x="4231678" y="253022"/>
                </a:lnTo>
                <a:lnTo>
                  <a:pt x="4275963" y="235445"/>
                </a:lnTo>
                <a:lnTo>
                  <a:pt x="4320387" y="218884"/>
                </a:lnTo>
                <a:lnTo>
                  <a:pt x="4364914" y="203339"/>
                </a:lnTo>
                <a:lnTo>
                  <a:pt x="4409529" y="188836"/>
                </a:lnTo>
                <a:lnTo>
                  <a:pt x="4454207" y="175399"/>
                </a:lnTo>
                <a:lnTo>
                  <a:pt x="4498924" y="163042"/>
                </a:lnTo>
                <a:lnTo>
                  <a:pt x="4543653" y="151765"/>
                </a:lnTo>
                <a:lnTo>
                  <a:pt x="4588357" y="141617"/>
                </a:lnTo>
                <a:lnTo>
                  <a:pt x="4633036" y="132588"/>
                </a:lnTo>
                <a:lnTo>
                  <a:pt x="4677638" y="124701"/>
                </a:lnTo>
                <a:lnTo>
                  <a:pt x="4722165" y="117995"/>
                </a:lnTo>
                <a:lnTo>
                  <a:pt x="4766576" y="112458"/>
                </a:lnTo>
                <a:lnTo>
                  <a:pt x="4810849" y="108127"/>
                </a:lnTo>
                <a:lnTo>
                  <a:pt x="4854968" y="105003"/>
                </a:lnTo>
                <a:lnTo>
                  <a:pt x="4898898" y="103124"/>
                </a:lnTo>
                <a:lnTo>
                  <a:pt x="4942611" y="102489"/>
                </a:lnTo>
                <a:lnTo>
                  <a:pt x="4999367" y="103606"/>
                </a:lnTo>
                <a:lnTo>
                  <a:pt x="5054854" y="106921"/>
                </a:lnTo>
                <a:lnTo>
                  <a:pt x="5109032" y="112433"/>
                </a:lnTo>
                <a:lnTo>
                  <a:pt x="5161839" y="120103"/>
                </a:lnTo>
                <a:lnTo>
                  <a:pt x="5213235" y="129921"/>
                </a:lnTo>
                <a:lnTo>
                  <a:pt x="5263185" y="141871"/>
                </a:lnTo>
                <a:lnTo>
                  <a:pt x="5311622" y="155905"/>
                </a:lnTo>
                <a:lnTo>
                  <a:pt x="5358511" y="172034"/>
                </a:lnTo>
                <a:lnTo>
                  <a:pt x="5403812" y="190207"/>
                </a:lnTo>
                <a:lnTo>
                  <a:pt x="5447462" y="210426"/>
                </a:lnTo>
                <a:lnTo>
                  <a:pt x="5489422" y="232664"/>
                </a:lnTo>
                <a:lnTo>
                  <a:pt x="5529643" y="256882"/>
                </a:lnTo>
                <a:lnTo>
                  <a:pt x="5568086" y="283083"/>
                </a:lnTo>
                <a:lnTo>
                  <a:pt x="5604700" y="311226"/>
                </a:lnTo>
                <a:lnTo>
                  <a:pt x="5639435" y="341299"/>
                </a:lnTo>
                <a:lnTo>
                  <a:pt x="5672239" y="373278"/>
                </a:lnTo>
                <a:lnTo>
                  <a:pt x="5703087" y="407149"/>
                </a:lnTo>
                <a:lnTo>
                  <a:pt x="5731916" y="442874"/>
                </a:lnTo>
                <a:lnTo>
                  <a:pt x="5758675" y="480441"/>
                </a:lnTo>
                <a:lnTo>
                  <a:pt x="5783910" y="520788"/>
                </a:lnTo>
                <a:lnTo>
                  <a:pt x="5806706" y="562610"/>
                </a:lnTo>
                <a:lnTo>
                  <a:pt x="5827065" y="605891"/>
                </a:lnTo>
                <a:lnTo>
                  <a:pt x="5844959" y="650595"/>
                </a:lnTo>
                <a:lnTo>
                  <a:pt x="5860402" y="696722"/>
                </a:lnTo>
                <a:lnTo>
                  <a:pt x="5873369" y="744207"/>
                </a:lnTo>
                <a:lnTo>
                  <a:pt x="5883859" y="793051"/>
                </a:lnTo>
                <a:lnTo>
                  <a:pt x="5891860" y="843229"/>
                </a:lnTo>
                <a:lnTo>
                  <a:pt x="5897372" y="894702"/>
                </a:lnTo>
                <a:lnTo>
                  <a:pt x="5900382" y="947445"/>
                </a:lnTo>
                <a:lnTo>
                  <a:pt x="5900953" y="994422"/>
                </a:lnTo>
                <a:lnTo>
                  <a:pt x="5899569" y="1041946"/>
                </a:lnTo>
                <a:lnTo>
                  <a:pt x="5896267" y="1089964"/>
                </a:lnTo>
                <a:lnTo>
                  <a:pt x="5891022" y="1138478"/>
                </a:lnTo>
                <a:lnTo>
                  <a:pt x="5883859" y="1187462"/>
                </a:lnTo>
                <a:lnTo>
                  <a:pt x="5874753" y="1236903"/>
                </a:lnTo>
                <a:lnTo>
                  <a:pt x="5863742" y="1286789"/>
                </a:lnTo>
                <a:lnTo>
                  <a:pt x="5850814" y="1337081"/>
                </a:lnTo>
                <a:lnTo>
                  <a:pt x="5835967" y="1387767"/>
                </a:lnTo>
                <a:lnTo>
                  <a:pt x="5819229" y="1438821"/>
                </a:lnTo>
                <a:lnTo>
                  <a:pt x="5800572" y="1490243"/>
                </a:lnTo>
                <a:lnTo>
                  <a:pt x="5780011" y="1541995"/>
                </a:lnTo>
                <a:lnTo>
                  <a:pt x="5874690" y="1581213"/>
                </a:lnTo>
                <a:lnTo>
                  <a:pt x="5892939" y="1539354"/>
                </a:lnTo>
                <a:lnTo>
                  <a:pt x="5912866" y="1497799"/>
                </a:lnTo>
                <a:lnTo>
                  <a:pt x="5934430" y="1456613"/>
                </a:lnTo>
                <a:lnTo>
                  <a:pt x="5957595" y="1415834"/>
                </a:lnTo>
                <a:lnTo>
                  <a:pt x="5982322" y="1375511"/>
                </a:lnTo>
                <a:lnTo>
                  <a:pt x="6008573" y="1335684"/>
                </a:lnTo>
                <a:lnTo>
                  <a:pt x="6036310" y="1296390"/>
                </a:lnTo>
                <a:lnTo>
                  <a:pt x="6065507" y="1257693"/>
                </a:lnTo>
                <a:lnTo>
                  <a:pt x="6096114" y="1219619"/>
                </a:lnTo>
                <a:lnTo>
                  <a:pt x="6128093" y="1182230"/>
                </a:lnTo>
                <a:lnTo>
                  <a:pt x="6161417" y="1145565"/>
                </a:lnTo>
                <a:lnTo>
                  <a:pt x="6196038" y="1109662"/>
                </a:lnTo>
                <a:lnTo>
                  <a:pt x="6231928" y="1074572"/>
                </a:lnTo>
                <a:lnTo>
                  <a:pt x="6269037" y="1040333"/>
                </a:lnTo>
                <a:lnTo>
                  <a:pt x="6307353" y="1006995"/>
                </a:lnTo>
                <a:lnTo>
                  <a:pt x="6346812" y="974610"/>
                </a:lnTo>
                <a:lnTo>
                  <a:pt x="6387376" y="943216"/>
                </a:lnTo>
                <a:lnTo>
                  <a:pt x="6429032" y="912863"/>
                </a:lnTo>
                <a:lnTo>
                  <a:pt x="6473799" y="882218"/>
                </a:lnTo>
                <a:lnTo>
                  <a:pt x="6519011" y="853262"/>
                </a:lnTo>
                <a:lnTo>
                  <a:pt x="6564617" y="826008"/>
                </a:lnTo>
                <a:lnTo>
                  <a:pt x="6610540" y="800481"/>
                </a:lnTo>
                <a:lnTo>
                  <a:pt x="6656718" y="776719"/>
                </a:lnTo>
                <a:lnTo>
                  <a:pt x="6703098" y="754722"/>
                </a:lnTo>
                <a:lnTo>
                  <a:pt x="6749605" y="734517"/>
                </a:lnTo>
                <a:lnTo>
                  <a:pt x="6796202" y="716140"/>
                </a:lnTo>
                <a:lnTo>
                  <a:pt x="6842798" y="699604"/>
                </a:lnTo>
                <a:lnTo>
                  <a:pt x="6889343" y="684923"/>
                </a:lnTo>
                <a:lnTo>
                  <a:pt x="6935775" y="672134"/>
                </a:lnTo>
                <a:lnTo>
                  <a:pt x="6982041" y="661250"/>
                </a:lnTo>
                <a:lnTo>
                  <a:pt x="7028053" y="652297"/>
                </a:lnTo>
                <a:lnTo>
                  <a:pt x="7073773" y="645299"/>
                </a:lnTo>
                <a:lnTo>
                  <a:pt x="7119137" y="640270"/>
                </a:lnTo>
                <a:lnTo>
                  <a:pt x="7164070" y="637235"/>
                </a:lnTo>
                <a:lnTo>
                  <a:pt x="7208507" y="636219"/>
                </a:lnTo>
                <a:lnTo>
                  <a:pt x="7208507" y="533730"/>
                </a:lnTo>
                <a:close/>
              </a:path>
              <a:path w="12182475" h="1581785">
                <a:moveTo>
                  <a:pt x="12182475" y="533730"/>
                </a:moveTo>
                <a:lnTo>
                  <a:pt x="12137009" y="534695"/>
                </a:lnTo>
                <a:lnTo>
                  <a:pt x="12091111" y="537591"/>
                </a:lnTo>
                <a:lnTo>
                  <a:pt x="12044832" y="542391"/>
                </a:lnTo>
                <a:lnTo>
                  <a:pt x="11998236" y="549059"/>
                </a:lnTo>
                <a:lnTo>
                  <a:pt x="11951386" y="557606"/>
                </a:lnTo>
                <a:lnTo>
                  <a:pt x="11904307" y="567994"/>
                </a:lnTo>
                <a:lnTo>
                  <a:pt x="11857088" y="580199"/>
                </a:lnTo>
                <a:lnTo>
                  <a:pt x="11809781" y="594207"/>
                </a:lnTo>
                <a:lnTo>
                  <a:pt x="11762423" y="610006"/>
                </a:lnTo>
                <a:lnTo>
                  <a:pt x="11715090" y="627570"/>
                </a:lnTo>
                <a:lnTo>
                  <a:pt x="11667833" y="646874"/>
                </a:lnTo>
                <a:lnTo>
                  <a:pt x="11620703" y="667905"/>
                </a:lnTo>
                <a:lnTo>
                  <a:pt x="11573764" y="690638"/>
                </a:lnTo>
                <a:lnTo>
                  <a:pt x="11527066" y="715060"/>
                </a:lnTo>
                <a:lnTo>
                  <a:pt x="11480660" y="741146"/>
                </a:lnTo>
                <a:lnTo>
                  <a:pt x="11434623" y="768870"/>
                </a:lnTo>
                <a:lnTo>
                  <a:pt x="11388992" y="798220"/>
                </a:lnTo>
                <a:lnTo>
                  <a:pt x="11343831" y="829183"/>
                </a:lnTo>
                <a:lnTo>
                  <a:pt x="11300066" y="861085"/>
                </a:lnTo>
                <a:lnTo>
                  <a:pt x="11257407" y="894080"/>
                </a:lnTo>
                <a:lnTo>
                  <a:pt x="11215903" y="928128"/>
                </a:lnTo>
                <a:lnTo>
                  <a:pt x="11175594" y="963193"/>
                </a:lnTo>
                <a:lnTo>
                  <a:pt x="11136516" y="999210"/>
                </a:lnTo>
                <a:lnTo>
                  <a:pt x="11098695" y="1036142"/>
                </a:lnTo>
                <a:lnTo>
                  <a:pt x="11062183" y="1073937"/>
                </a:lnTo>
                <a:lnTo>
                  <a:pt x="11027016" y="1112558"/>
                </a:lnTo>
                <a:lnTo>
                  <a:pt x="10993222" y="1151940"/>
                </a:lnTo>
                <a:lnTo>
                  <a:pt x="10960849" y="1192060"/>
                </a:lnTo>
                <a:lnTo>
                  <a:pt x="10967847" y="1141590"/>
                </a:lnTo>
                <a:lnTo>
                  <a:pt x="10972940" y="1091526"/>
                </a:lnTo>
                <a:lnTo>
                  <a:pt x="10976127" y="1041908"/>
                </a:lnTo>
                <a:lnTo>
                  <a:pt x="10977397" y="992746"/>
                </a:lnTo>
                <a:lnTo>
                  <a:pt x="10976762" y="944067"/>
                </a:lnTo>
                <a:lnTo>
                  <a:pt x="10973829" y="890816"/>
                </a:lnTo>
                <a:lnTo>
                  <a:pt x="10968571" y="838669"/>
                </a:lnTo>
                <a:lnTo>
                  <a:pt x="10961002" y="787679"/>
                </a:lnTo>
                <a:lnTo>
                  <a:pt x="10951121" y="737844"/>
                </a:lnTo>
                <a:lnTo>
                  <a:pt x="10938929" y="689203"/>
                </a:lnTo>
                <a:lnTo>
                  <a:pt x="10924451" y="641769"/>
                </a:lnTo>
                <a:lnTo>
                  <a:pt x="10907687" y="595566"/>
                </a:lnTo>
                <a:lnTo>
                  <a:pt x="10888637" y="550621"/>
                </a:lnTo>
                <a:lnTo>
                  <a:pt x="10867301" y="506945"/>
                </a:lnTo>
                <a:lnTo>
                  <a:pt x="10843705" y="464566"/>
                </a:lnTo>
                <a:lnTo>
                  <a:pt x="10817847" y="423506"/>
                </a:lnTo>
                <a:lnTo>
                  <a:pt x="10790847" y="385330"/>
                </a:lnTo>
                <a:lnTo>
                  <a:pt x="10762018" y="348843"/>
                </a:lnTo>
                <a:lnTo>
                  <a:pt x="10731386" y="314058"/>
                </a:lnTo>
                <a:lnTo>
                  <a:pt x="10699001" y="281000"/>
                </a:lnTo>
                <a:lnTo>
                  <a:pt x="10664889" y="249682"/>
                </a:lnTo>
                <a:lnTo>
                  <a:pt x="10629113" y="220116"/>
                </a:lnTo>
                <a:lnTo>
                  <a:pt x="10591673" y="192328"/>
                </a:lnTo>
                <a:lnTo>
                  <a:pt x="10552646" y="166344"/>
                </a:lnTo>
                <a:lnTo>
                  <a:pt x="10512044" y="142163"/>
                </a:lnTo>
                <a:lnTo>
                  <a:pt x="10469918" y="119824"/>
                </a:lnTo>
                <a:lnTo>
                  <a:pt x="10426294" y="99326"/>
                </a:lnTo>
                <a:lnTo>
                  <a:pt x="10381234" y="80695"/>
                </a:lnTo>
                <a:lnTo>
                  <a:pt x="10334739" y="63957"/>
                </a:lnTo>
                <a:lnTo>
                  <a:pt x="10286886" y="49110"/>
                </a:lnTo>
                <a:lnTo>
                  <a:pt x="10237686" y="36195"/>
                </a:lnTo>
                <a:lnTo>
                  <a:pt x="10187191" y="25209"/>
                </a:lnTo>
                <a:lnTo>
                  <a:pt x="10135438" y="16179"/>
                </a:lnTo>
                <a:lnTo>
                  <a:pt x="10082454" y="9131"/>
                </a:lnTo>
                <a:lnTo>
                  <a:pt x="10028288" y="4064"/>
                </a:lnTo>
                <a:lnTo>
                  <a:pt x="9972980" y="1016"/>
                </a:lnTo>
                <a:lnTo>
                  <a:pt x="9916566" y="0"/>
                </a:lnTo>
                <a:lnTo>
                  <a:pt x="9872066" y="609"/>
                </a:lnTo>
                <a:lnTo>
                  <a:pt x="9827273" y="2451"/>
                </a:lnTo>
                <a:lnTo>
                  <a:pt x="9782213" y="5486"/>
                </a:lnTo>
                <a:lnTo>
                  <a:pt x="9736899" y="9740"/>
                </a:lnTo>
                <a:lnTo>
                  <a:pt x="9691383" y="15176"/>
                </a:lnTo>
                <a:lnTo>
                  <a:pt x="9645650" y="21818"/>
                </a:lnTo>
                <a:lnTo>
                  <a:pt x="9599752" y="29629"/>
                </a:lnTo>
                <a:lnTo>
                  <a:pt x="9553702" y="38608"/>
                </a:lnTo>
                <a:lnTo>
                  <a:pt x="9507512" y="48755"/>
                </a:lnTo>
                <a:lnTo>
                  <a:pt x="9461221" y="60045"/>
                </a:lnTo>
                <a:lnTo>
                  <a:pt x="9414840" y="72504"/>
                </a:lnTo>
                <a:lnTo>
                  <a:pt x="9368409" y="86080"/>
                </a:lnTo>
                <a:lnTo>
                  <a:pt x="9321940" y="100799"/>
                </a:lnTo>
                <a:lnTo>
                  <a:pt x="9275445" y="116636"/>
                </a:lnTo>
                <a:lnTo>
                  <a:pt x="9228963" y="133604"/>
                </a:lnTo>
                <a:lnTo>
                  <a:pt x="9182506" y="151663"/>
                </a:lnTo>
                <a:lnTo>
                  <a:pt x="9136113" y="170815"/>
                </a:lnTo>
                <a:lnTo>
                  <a:pt x="9089784" y="191071"/>
                </a:lnTo>
                <a:lnTo>
                  <a:pt x="9043556" y="212407"/>
                </a:lnTo>
                <a:lnTo>
                  <a:pt x="8997455" y="234810"/>
                </a:lnTo>
                <a:lnTo>
                  <a:pt x="8951493" y="258279"/>
                </a:lnTo>
                <a:lnTo>
                  <a:pt x="8905710" y="282816"/>
                </a:lnTo>
                <a:lnTo>
                  <a:pt x="8860104" y="308394"/>
                </a:lnTo>
                <a:lnTo>
                  <a:pt x="8814727" y="335026"/>
                </a:lnTo>
                <a:lnTo>
                  <a:pt x="8769566" y="362686"/>
                </a:lnTo>
                <a:lnTo>
                  <a:pt x="8724684" y="391363"/>
                </a:lnTo>
                <a:lnTo>
                  <a:pt x="8680069" y="421068"/>
                </a:lnTo>
                <a:lnTo>
                  <a:pt x="8635771" y="451777"/>
                </a:lnTo>
                <a:lnTo>
                  <a:pt x="8593938" y="481926"/>
                </a:lnTo>
                <a:lnTo>
                  <a:pt x="8552739" y="512724"/>
                </a:lnTo>
                <a:lnTo>
                  <a:pt x="8512213" y="544169"/>
                </a:lnTo>
                <a:lnTo>
                  <a:pt x="8472373" y="576237"/>
                </a:lnTo>
                <a:lnTo>
                  <a:pt x="8433219" y="608914"/>
                </a:lnTo>
                <a:lnTo>
                  <a:pt x="8394763" y="642188"/>
                </a:lnTo>
                <a:lnTo>
                  <a:pt x="8357044" y="676021"/>
                </a:lnTo>
                <a:lnTo>
                  <a:pt x="8320049" y="710425"/>
                </a:lnTo>
                <a:lnTo>
                  <a:pt x="8283803" y="745363"/>
                </a:lnTo>
                <a:lnTo>
                  <a:pt x="8248320" y="780808"/>
                </a:lnTo>
                <a:lnTo>
                  <a:pt x="8213623" y="816775"/>
                </a:lnTo>
                <a:lnTo>
                  <a:pt x="8179702" y="853224"/>
                </a:lnTo>
                <a:lnTo>
                  <a:pt x="8146593" y="890143"/>
                </a:lnTo>
                <a:lnTo>
                  <a:pt x="8114309" y="927519"/>
                </a:lnTo>
                <a:lnTo>
                  <a:pt x="8082851" y="965327"/>
                </a:lnTo>
                <a:lnTo>
                  <a:pt x="8052244" y="1003554"/>
                </a:lnTo>
                <a:lnTo>
                  <a:pt x="8022501" y="1042187"/>
                </a:lnTo>
                <a:lnTo>
                  <a:pt x="7993634" y="1081201"/>
                </a:lnTo>
                <a:lnTo>
                  <a:pt x="7965656" y="1120584"/>
                </a:lnTo>
                <a:lnTo>
                  <a:pt x="7938579" y="1160310"/>
                </a:lnTo>
                <a:lnTo>
                  <a:pt x="7912417" y="1200378"/>
                </a:lnTo>
                <a:lnTo>
                  <a:pt x="7912405" y="1171321"/>
                </a:lnTo>
                <a:lnTo>
                  <a:pt x="7908404" y="1106449"/>
                </a:lnTo>
                <a:lnTo>
                  <a:pt x="7900835" y="1053045"/>
                </a:lnTo>
                <a:lnTo>
                  <a:pt x="7889456" y="1001534"/>
                </a:lnTo>
                <a:lnTo>
                  <a:pt x="7874305" y="951979"/>
                </a:lnTo>
                <a:lnTo>
                  <a:pt x="7855394" y="904443"/>
                </a:lnTo>
                <a:lnTo>
                  <a:pt x="7832738" y="858964"/>
                </a:lnTo>
                <a:lnTo>
                  <a:pt x="7806347" y="815619"/>
                </a:lnTo>
                <a:lnTo>
                  <a:pt x="7778940" y="777925"/>
                </a:lnTo>
                <a:lnTo>
                  <a:pt x="7748841" y="742772"/>
                </a:lnTo>
                <a:lnTo>
                  <a:pt x="7716139" y="710196"/>
                </a:lnTo>
                <a:lnTo>
                  <a:pt x="7680896" y="680237"/>
                </a:lnTo>
                <a:lnTo>
                  <a:pt x="7643228" y="652945"/>
                </a:lnTo>
                <a:lnTo>
                  <a:pt x="7603198" y="628357"/>
                </a:lnTo>
                <a:lnTo>
                  <a:pt x="7560907" y="606513"/>
                </a:lnTo>
                <a:lnTo>
                  <a:pt x="7516431" y="587438"/>
                </a:lnTo>
                <a:lnTo>
                  <a:pt x="7469860" y="571195"/>
                </a:lnTo>
                <a:lnTo>
                  <a:pt x="7421270" y="557822"/>
                </a:lnTo>
                <a:lnTo>
                  <a:pt x="7370762" y="547344"/>
                </a:lnTo>
                <a:lnTo>
                  <a:pt x="7318400" y="539800"/>
                </a:lnTo>
                <a:lnTo>
                  <a:pt x="7264298" y="535254"/>
                </a:lnTo>
                <a:lnTo>
                  <a:pt x="7208520" y="533730"/>
                </a:lnTo>
                <a:lnTo>
                  <a:pt x="7208520" y="636219"/>
                </a:lnTo>
                <a:lnTo>
                  <a:pt x="7264705" y="637959"/>
                </a:lnTo>
                <a:lnTo>
                  <a:pt x="7318832" y="643140"/>
                </a:lnTo>
                <a:lnTo>
                  <a:pt x="7370788" y="651713"/>
                </a:lnTo>
                <a:lnTo>
                  <a:pt x="7420445" y="663625"/>
                </a:lnTo>
                <a:lnTo>
                  <a:pt x="7467689" y="678815"/>
                </a:lnTo>
                <a:lnTo>
                  <a:pt x="7512418" y="697242"/>
                </a:lnTo>
                <a:lnTo>
                  <a:pt x="7554493" y="718832"/>
                </a:lnTo>
                <a:lnTo>
                  <a:pt x="7593800" y="743546"/>
                </a:lnTo>
                <a:lnTo>
                  <a:pt x="7630249" y="771334"/>
                </a:lnTo>
                <a:lnTo>
                  <a:pt x="7663688" y="802132"/>
                </a:lnTo>
                <a:lnTo>
                  <a:pt x="7694028" y="835888"/>
                </a:lnTo>
                <a:lnTo>
                  <a:pt x="7721143" y="872553"/>
                </a:lnTo>
                <a:lnTo>
                  <a:pt x="7746581" y="915111"/>
                </a:lnTo>
                <a:lnTo>
                  <a:pt x="7767777" y="960247"/>
                </a:lnTo>
                <a:lnTo>
                  <a:pt x="7784719" y="1007884"/>
                </a:lnTo>
                <a:lnTo>
                  <a:pt x="7797381" y="1057948"/>
                </a:lnTo>
                <a:lnTo>
                  <a:pt x="7805725" y="1110373"/>
                </a:lnTo>
                <a:lnTo>
                  <a:pt x="7809738" y="1165059"/>
                </a:lnTo>
                <a:lnTo>
                  <a:pt x="7809801" y="1209789"/>
                </a:lnTo>
                <a:lnTo>
                  <a:pt x="7807109" y="1255293"/>
                </a:lnTo>
                <a:lnTo>
                  <a:pt x="7801648" y="1301508"/>
                </a:lnTo>
                <a:lnTo>
                  <a:pt x="7793444" y="1348409"/>
                </a:lnTo>
                <a:lnTo>
                  <a:pt x="7782496" y="1395945"/>
                </a:lnTo>
                <a:lnTo>
                  <a:pt x="7768806" y="1444091"/>
                </a:lnTo>
                <a:lnTo>
                  <a:pt x="7752385" y="1492783"/>
                </a:lnTo>
                <a:lnTo>
                  <a:pt x="7733258" y="1541995"/>
                </a:lnTo>
                <a:lnTo>
                  <a:pt x="7827950" y="1581213"/>
                </a:lnTo>
                <a:lnTo>
                  <a:pt x="7846606" y="1537677"/>
                </a:lnTo>
                <a:lnTo>
                  <a:pt x="7866393" y="1494459"/>
                </a:lnTo>
                <a:lnTo>
                  <a:pt x="7887271" y="1451559"/>
                </a:lnTo>
                <a:lnTo>
                  <a:pt x="7909230" y="1409001"/>
                </a:lnTo>
                <a:lnTo>
                  <a:pt x="7932229" y="1366812"/>
                </a:lnTo>
                <a:lnTo>
                  <a:pt x="7956258" y="1324991"/>
                </a:lnTo>
                <a:lnTo>
                  <a:pt x="7981277" y="1283576"/>
                </a:lnTo>
                <a:lnTo>
                  <a:pt x="8007274" y="1242568"/>
                </a:lnTo>
                <a:lnTo>
                  <a:pt x="8034223" y="1201991"/>
                </a:lnTo>
                <a:lnTo>
                  <a:pt x="8062087" y="1161859"/>
                </a:lnTo>
                <a:lnTo>
                  <a:pt x="8090852" y="1122197"/>
                </a:lnTo>
                <a:lnTo>
                  <a:pt x="8120507" y="1083017"/>
                </a:lnTo>
                <a:lnTo>
                  <a:pt x="8151000" y="1044333"/>
                </a:lnTo>
                <a:lnTo>
                  <a:pt x="8182318" y="1006170"/>
                </a:lnTo>
                <a:lnTo>
                  <a:pt x="8214436" y="968552"/>
                </a:lnTo>
                <a:lnTo>
                  <a:pt x="8247342" y="931481"/>
                </a:lnTo>
                <a:lnTo>
                  <a:pt x="8280984" y="894969"/>
                </a:lnTo>
                <a:lnTo>
                  <a:pt x="8315363" y="859053"/>
                </a:lnTo>
                <a:lnTo>
                  <a:pt x="8350440" y="823747"/>
                </a:lnTo>
                <a:lnTo>
                  <a:pt x="8386191" y="789063"/>
                </a:lnTo>
                <a:lnTo>
                  <a:pt x="8422602" y="755015"/>
                </a:lnTo>
                <a:lnTo>
                  <a:pt x="8459648" y="721626"/>
                </a:lnTo>
                <a:lnTo>
                  <a:pt x="8497291" y="688911"/>
                </a:lnTo>
                <a:lnTo>
                  <a:pt x="8535505" y="656894"/>
                </a:lnTo>
                <a:lnTo>
                  <a:pt x="8574278" y="625576"/>
                </a:lnTo>
                <a:lnTo>
                  <a:pt x="8613584" y="594995"/>
                </a:lnTo>
                <a:lnTo>
                  <a:pt x="8653399" y="565162"/>
                </a:lnTo>
                <a:lnTo>
                  <a:pt x="8693683" y="536079"/>
                </a:lnTo>
                <a:lnTo>
                  <a:pt x="8734425" y="507784"/>
                </a:lnTo>
                <a:lnTo>
                  <a:pt x="8775598" y="480288"/>
                </a:lnTo>
                <a:lnTo>
                  <a:pt x="8817178" y="453605"/>
                </a:lnTo>
                <a:lnTo>
                  <a:pt x="8859152" y="427761"/>
                </a:lnTo>
                <a:lnTo>
                  <a:pt x="8901468" y="402755"/>
                </a:lnTo>
                <a:lnTo>
                  <a:pt x="8944115" y="378625"/>
                </a:lnTo>
                <a:lnTo>
                  <a:pt x="8987079" y="355371"/>
                </a:lnTo>
                <a:lnTo>
                  <a:pt x="9030322" y="333032"/>
                </a:lnTo>
                <a:lnTo>
                  <a:pt x="9073820" y="311607"/>
                </a:lnTo>
                <a:lnTo>
                  <a:pt x="9117559" y="291109"/>
                </a:lnTo>
                <a:lnTo>
                  <a:pt x="9161501" y="271576"/>
                </a:lnTo>
                <a:lnTo>
                  <a:pt x="9205633" y="253022"/>
                </a:lnTo>
                <a:lnTo>
                  <a:pt x="9249918" y="235445"/>
                </a:lnTo>
                <a:lnTo>
                  <a:pt x="9294330" y="218884"/>
                </a:lnTo>
                <a:lnTo>
                  <a:pt x="9338869" y="203339"/>
                </a:lnTo>
                <a:lnTo>
                  <a:pt x="9383484" y="188836"/>
                </a:lnTo>
                <a:lnTo>
                  <a:pt x="9428162" y="175399"/>
                </a:lnTo>
                <a:lnTo>
                  <a:pt x="9472879" y="163042"/>
                </a:lnTo>
                <a:lnTo>
                  <a:pt x="9517596" y="151765"/>
                </a:lnTo>
                <a:lnTo>
                  <a:pt x="9562313" y="141617"/>
                </a:lnTo>
                <a:lnTo>
                  <a:pt x="9606991" y="132588"/>
                </a:lnTo>
                <a:lnTo>
                  <a:pt x="9651594" y="124701"/>
                </a:lnTo>
                <a:lnTo>
                  <a:pt x="9696120" y="117995"/>
                </a:lnTo>
                <a:lnTo>
                  <a:pt x="9740532" y="112458"/>
                </a:lnTo>
                <a:lnTo>
                  <a:pt x="9784804" y="108127"/>
                </a:lnTo>
                <a:lnTo>
                  <a:pt x="9828924" y="105003"/>
                </a:lnTo>
                <a:lnTo>
                  <a:pt x="9872853" y="103124"/>
                </a:lnTo>
                <a:lnTo>
                  <a:pt x="9916566" y="102489"/>
                </a:lnTo>
                <a:lnTo>
                  <a:pt x="9973323" y="103606"/>
                </a:lnTo>
                <a:lnTo>
                  <a:pt x="10028809" y="106921"/>
                </a:lnTo>
                <a:lnTo>
                  <a:pt x="10082987" y="112433"/>
                </a:lnTo>
                <a:lnTo>
                  <a:pt x="10135794" y="120103"/>
                </a:lnTo>
                <a:lnTo>
                  <a:pt x="10187203" y="129921"/>
                </a:lnTo>
                <a:lnTo>
                  <a:pt x="10237140" y="141871"/>
                </a:lnTo>
                <a:lnTo>
                  <a:pt x="10285578" y="155905"/>
                </a:lnTo>
                <a:lnTo>
                  <a:pt x="10332479" y="172034"/>
                </a:lnTo>
                <a:lnTo>
                  <a:pt x="10377767" y="190207"/>
                </a:lnTo>
                <a:lnTo>
                  <a:pt x="10421417" y="210426"/>
                </a:lnTo>
                <a:lnTo>
                  <a:pt x="10463378" y="232664"/>
                </a:lnTo>
                <a:lnTo>
                  <a:pt x="10503598" y="256882"/>
                </a:lnTo>
                <a:lnTo>
                  <a:pt x="10542041" y="283083"/>
                </a:lnTo>
                <a:lnTo>
                  <a:pt x="10578656" y="311226"/>
                </a:lnTo>
                <a:lnTo>
                  <a:pt x="10613390" y="341299"/>
                </a:lnTo>
                <a:lnTo>
                  <a:pt x="10646207" y="373278"/>
                </a:lnTo>
                <a:lnTo>
                  <a:pt x="10677042" y="407149"/>
                </a:lnTo>
                <a:lnTo>
                  <a:pt x="10705871" y="442874"/>
                </a:lnTo>
                <a:lnTo>
                  <a:pt x="10732630" y="480441"/>
                </a:lnTo>
                <a:lnTo>
                  <a:pt x="10757865" y="520776"/>
                </a:lnTo>
                <a:lnTo>
                  <a:pt x="10780662" y="562610"/>
                </a:lnTo>
                <a:lnTo>
                  <a:pt x="10801020" y="605891"/>
                </a:lnTo>
                <a:lnTo>
                  <a:pt x="10818914" y="650595"/>
                </a:lnTo>
                <a:lnTo>
                  <a:pt x="10834357" y="696709"/>
                </a:lnTo>
                <a:lnTo>
                  <a:pt x="10847324" y="744207"/>
                </a:lnTo>
                <a:lnTo>
                  <a:pt x="10857814" y="793051"/>
                </a:lnTo>
                <a:lnTo>
                  <a:pt x="10865815" y="843229"/>
                </a:lnTo>
                <a:lnTo>
                  <a:pt x="10871327" y="894702"/>
                </a:lnTo>
                <a:lnTo>
                  <a:pt x="10874337" y="947445"/>
                </a:lnTo>
                <a:lnTo>
                  <a:pt x="10874896" y="994422"/>
                </a:lnTo>
                <a:lnTo>
                  <a:pt x="10873524" y="1041946"/>
                </a:lnTo>
                <a:lnTo>
                  <a:pt x="10870222" y="1089964"/>
                </a:lnTo>
                <a:lnTo>
                  <a:pt x="10864977" y="1138478"/>
                </a:lnTo>
                <a:lnTo>
                  <a:pt x="10857802" y="1187475"/>
                </a:lnTo>
                <a:lnTo>
                  <a:pt x="10848708" y="1236916"/>
                </a:lnTo>
                <a:lnTo>
                  <a:pt x="10837697" y="1286789"/>
                </a:lnTo>
                <a:lnTo>
                  <a:pt x="10824769" y="1337081"/>
                </a:lnTo>
                <a:lnTo>
                  <a:pt x="10809923" y="1387767"/>
                </a:lnTo>
                <a:lnTo>
                  <a:pt x="10793171" y="1438821"/>
                </a:lnTo>
                <a:lnTo>
                  <a:pt x="10774515" y="1490243"/>
                </a:lnTo>
                <a:lnTo>
                  <a:pt x="10753966" y="1541995"/>
                </a:lnTo>
                <a:lnTo>
                  <a:pt x="10848658" y="1581213"/>
                </a:lnTo>
                <a:lnTo>
                  <a:pt x="10866907" y="1539354"/>
                </a:lnTo>
                <a:lnTo>
                  <a:pt x="10886834" y="1497799"/>
                </a:lnTo>
                <a:lnTo>
                  <a:pt x="10908398" y="1456613"/>
                </a:lnTo>
                <a:lnTo>
                  <a:pt x="10931550" y="1415834"/>
                </a:lnTo>
                <a:lnTo>
                  <a:pt x="10956277" y="1375511"/>
                </a:lnTo>
                <a:lnTo>
                  <a:pt x="10982528" y="1335684"/>
                </a:lnTo>
                <a:lnTo>
                  <a:pt x="11010278" y="1296390"/>
                </a:lnTo>
                <a:lnTo>
                  <a:pt x="11039462" y="1257693"/>
                </a:lnTo>
                <a:lnTo>
                  <a:pt x="11070069" y="1219631"/>
                </a:lnTo>
                <a:lnTo>
                  <a:pt x="11102048" y="1182230"/>
                </a:lnTo>
                <a:lnTo>
                  <a:pt x="11135373" y="1145565"/>
                </a:lnTo>
                <a:lnTo>
                  <a:pt x="11169993" y="1109662"/>
                </a:lnTo>
                <a:lnTo>
                  <a:pt x="11205883" y="1074572"/>
                </a:lnTo>
                <a:lnTo>
                  <a:pt x="11243005" y="1040333"/>
                </a:lnTo>
                <a:lnTo>
                  <a:pt x="11281308" y="1006995"/>
                </a:lnTo>
                <a:lnTo>
                  <a:pt x="11320767" y="974610"/>
                </a:lnTo>
                <a:lnTo>
                  <a:pt x="11361331" y="943216"/>
                </a:lnTo>
                <a:lnTo>
                  <a:pt x="11402987" y="912863"/>
                </a:lnTo>
                <a:lnTo>
                  <a:pt x="11447755" y="882218"/>
                </a:lnTo>
                <a:lnTo>
                  <a:pt x="11492967" y="853262"/>
                </a:lnTo>
                <a:lnTo>
                  <a:pt x="11538572" y="826008"/>
                </a:lnTo>
                <a:lnTo>
                  <a:pt x="11584483" y="800481"/>
                </a:lnTo>
                <a:lnTo>
                  <a:pt x="11630673" y="776719"/>
                </a:lnTo>
                <a:lnTo>
                  <a:pt x="11677053" y="754722"/>
                </a:lnTo>
                <a:lnTo>
                  <a:pt x="11723561" y="734529"/>
                </a:lnTo>
                <a:lnTo>
                  <a:pt x="11770157" y="716140"/>
                </a:lnTo>
                <a:lnTo>
                  <a:pt x="11816753" y="699604"/>
                </a:lnTo>
                <a:lnTo>
                  <a:pt x="11863299" y="684936"/>
                </a:lnTo>
                <a:lnTo>
                  <a:pt x="11909730" y="672134"/>
                </a:lnTo>
                <a:lnTo>
                  <a:pt x="11955996" y="661250"/>
                </a:lnTo>
                <a:lnTo>
                  <a:pt x="12002008" y="652297"/>
                </a:lnTo>
                <a:lnTo>
                  <a:pt x="12047741" y="645299"/>
                </a:lnTo>
                <a:lnTo>
                  <a:pt x="12093092" y="640270"/>
                </a:lnTo>
                <a:lnTo>
                  <a:pt x="12138025" y="637235"/>
                </a:lnTo>
                <a:lnTo>
                  <a:pt x="12182475" y="636219"/>
                </a:lnTo>
                <a:lnTo>
                  <a:pt x="12182475" y="533730"/>
                </a:lnTo>
                <a:close/>
              </a:path>
            </a:pathLst>
          </a:custGeom>
          <a:solidFill>
            <a:srgbClr val="00132D"/>
          </a:solidFill>
        </p:spPr>
        <p:txBody>
          <a:bodyPr wrap="square" lIns="0" tIns="0" rIns="0" bIns="0" rtlCol="0"/>
          <a:lstStyle/>
          <a:p>
            <a:endParaRPr sz="1013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1DA002B-B70A-9C2E-A9F0-07BE5AC485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62821" y="2558065"/>
            <a:ext cx="2557295" cy="5424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C4873B-8541-11F8-067A-96186DADA248}"/>
              </a:ext>
            </a:extLst>
          </p:cNvPr>
          <p:cNvSpPr txBox="1"/>
          <p:nvPr userDrawn="1"/>
        </p:nvSpPr>
        <p:spPr>
          <a:xfrm>
            <a:off x="5079999" y="2512670"/>
            <a:ext cx="20537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2000"/>
              <a:t>Oslo S</a:t>
            </a:r>
            <a:r>
              <a:rPr lang="en-GB" sz="2000"/>
              <a:t>p</a:t>
            </a:r>
            <a:r>
              <a:rPr lang="en-NO" sz="2000"/>
              <a:t>ektrum</a:t>
            </a:r>
          </a:p>
          <a:p>
            <a:r>
              <a:rPr lang="en-NO" sz="2000"/>
              <a:t>November 7 - 9</a:t>
            </a:r>
          </a:p>
        </p:txBody>
      </p:sp>
    </p:spTree>
    <p:extLst>
      <p:ext uri="{BB962C8B-B14F-4D97-AF65-F5344CB8AC3E}">
        <p14:creationId xmlns:p14="http://schemas.microsoft.com/office/powerpoint/2010/main" val="3360088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60" userDrawn="1">
          <p15:clr>
            <a:srgbClr val="FBAE40"/>
          </p15:clr>
        </p15:guide>
        <p15:guide id="2" orient="horz" pos="175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723ECA9-136C-4A41-B9BC-CE4DACF70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60" y="2074666"/>
            <a:ext cx="7414260" cy="99417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ts val="3150"/>
              </a:lnSpc>
              <a:defRPr sz="2625" b="0" i="0">
                <a:solidFill>
                  <a:srgbClr val="00132D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endParaRPr lang="en-NO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B6C61D-7215-22F7-D274-5D2121EB54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647" y="195266"/>
            <a:ext cx="783431" cy="37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000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723ECA9-136C-4A41-B9BC-CE4DACF70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60" y="1851133"/>
            <a:ext cx="7414260" cy="95369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ts val="3150"/>
              </a:lnSpc>
              <a:defRPr sz="2625" b="0" i="0">
                <a:solidFill>
                  <a:srgbClr val="00132D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endParaRPr lang="en-NO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B6C61D-7215-22F7-D274-5D2121EB54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647" y="195266"/>
            <a:ext cx="783431" cy="37286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52E291-E4A3-E1CE-6560-5943A9CA75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5347" y="2877742"/>
            <a:ext cx="7425929" cy="6238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rgbClr val="00132D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8327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07D9E0-C07B-04DB-807A-CFB330525B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60725" y="2031208"/>
            <a:ext cx="5827116" cy="2461022"/>
          </a:xfrm>
          <a:prstGeom prst="rect">
            <a:avLst/>
          </a:prstGeom>
        </p:spPr>
        <p:txBody>
          <a:bodyPr/>
          <a:lstStyle>
            <a:lvl1pPr marL="257156" indent="-257156" defTabSz="550760">
              <a:lnSpc>
                <a:spcPts val="1950"/>
              </a:lnSpc>
              <a:buSzPct val="100000"/>
              <a:buFont typeface="System Font Regular"/>
              <a:buChar char="●"/>
              <a:defRPr sz="1500">
                <a:solidFill>
                  <a:srgbClr val="00132D"/>
                </a:solidFill>
              </a:defRPr>
            </a:lvl1pPr>
            <a:lvl2pPr marL="600030" indent="-257156" defTabSz="550760">
              <a:lnSpc>
                <a:spcPts val="1950"/>
              </a:lnSpc>
              <a:buClr>
                <a:schemeClr val="bg1"/>
              </a:buClr>
              <a:buSzPct val="100000"/>
              <a:buFont typeface="System Font Regular"/>
              <a:buChar char="○"/>
              <a:defRPr sz="1500">
                <a:solidFill>
                  <a:srgbClr val="00132D"/>
                </a:solidFill>
              </a:defRPr>
            </a:lvl2pPr>
            <a:lvl3pPr marL="857186" indent="-171438" defTabSz="550760">
              <a:lnSpc>
                <a:spcPts val="1950"/>
              </a:lnSpc>
              <a:buClr>
                <a:schemeClr val="bg1"/>
              </a:buClr>
              <a:buFont typeface=".Hiragino Kaku Gothic Interface W3"/>
              <a:buChar char="▪"/>
              <a:defRPr sz="1500">
                <a:solidFill>
                  <a:srgbClr val="00132D"/>
                </a:solidFill>
              </a:defRPr>
            </a:lvl3pPr>
            <a:lvl4pPr marL="1285779" indent="-257156" defTabSz="550760">
              <a:lnSpc>
                <a:spcPts val="1950"/>
              </a:lnSpc>
              <a:buSzPct val="100000"/>
              <a:buFont typeface=".Hiragino Kaku Gothic Interface W3"/>
              <a:buChar char="▫"/>
              <a:defRPr sz="1500">
                <a:solidFill>
                  <a:srgbClr val="00132D"/>
                </a:solidFill>
              </a:defRPr>
            </a:lvl4pPr>
            <a:lvl5pPr marL="1657247" indent="-285750">
              <a:buFont typeface="Arial" panose="020B0604020202020204" pitchFamily="34" charset="0"/>
              <a:buChar char="•"/>
              <a:defRPr sz="1500">
                <a:solidFill>
                  <a:srgbClr val="00132D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FD2A01C-CB6E-7A17-878B-ECF9B6B65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0725" y="1091674"/>
            <a:ext cx="5827116" cy="687344"/>
          </a:xfrm>
          <a:prstGeom prst="rect">
            <a:avLst/>
          </a:prstGeom>
        </p:spPr>
        <p:txBody>
          <a:bodyPr anchor="b"/>
          <a:lstStyle>
            <a:lvl1pPr>
              <a:lnSpc>
                <a:spcPts val="2850"/>
              </a:lnSpc>
              <a:defRPr sz="2250">
                <a:solidFill>
                  <a:srgbClr val="00132D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D0D6FE5-5ED8-2A08-1825-DDCD645346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647" y="195266"/>
            <a:ext cx="783431" cy="37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7833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043" userDrawn="1">
          <p15:clr>
            <a:srgbClr val="FBAE40"/>
          </p15:clr>
        </p15:guide>
        <p15:guide id="4" pos="4717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07D9E0-C07B-04DB-807A-CFB330525B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81075" y="2031206"/>
            <a:ext cx="7181850" cy="2565915"/>
          </a:xfrm>
          <a:prstGeom prst="rect">
            <a:avLst/>
          </a:prstGeom>
        </p:spPr>
        <p:txBody>
          <a:bodyPr wrap="none" numCol="2"/>
          <a:lstStyle>
            <a:lvl1pPr marL="257156" indent="-257156" defTabSz="550760">
              <a:lnSpc>
                <a:spcPts val="1950"/>
              </a:lnSpc>
              <a:buSzPct val="100000"/>
              <a:buFont typeface="System Font Regular"/>
              <a:buChar char="●"/>
              <a:defRPr sz="1500">
                <a:solidFill>
                  <a:srgbClr val="00132D"/>
                </a:solidFill>
              </a:defRPr>
            </a:lvl1pPr>
            <a:lvl2pPr marL="600030" indent="-257156" defTabSz="550760">
              <a:lnSpc>
                <a:spcPts val="1950"/>
              </a:lnSpc>
              <a:buClr>
                <a:schemeClr val="bg1"/>
              </a:buClr>
              <a:buSzPct val="100000"/>
              <a:buFont typeface="System Font Regular"/>
              <a:buChar char="○"/>
              <a:defRPr sz="1500">
                <a:solidFill>
                  <a:srgbClr val="00132D"/>
                </a:solidFill>
              </a:defRPr>
            </a:lvl2pPr>
            <a:lvl3pPr marL="857186" indent="-171438" defTabSz="550760">
              <a:lnSpc>
                <a:spcPts val="1950"/>
              </a:lnSpc>
              <a:buClr>
                <a:schemeClr val="bg1"/>
              </a:buClr>
              <a:buFont typeface=".Hiragino Kaku Gothic Interface W3"/>
              <a:buChar char="▪"/>
              <a:defRPr sz="1500">
                <a:solidFill>
                  <a:srgbClr val="00132D"/>
                </a:solidFill>
              </a:defRPr>
            </a:lvl3pPr>
            <a:lvl4pPr marL="1285779" indent="-257156" defTabSz="550760">
              <a:lnSpc>
                <a:spcPts val="1950"/>
              </a:lnSpc>
              <a:buSzPct val="100000"/>
              <a:buFont typeface=".Hiragino Kaku Gothic Interface W3"/>
              <a:buChar char="▫"/>
              <a:defRPr sz="1500">
                <a:solidFill>
                  <a:srgbClr val="00132D"/>
                </a:solidFill>
              </a:defRPr>
            </a:lvl4pPr>
            <a:lvl5pPr>
              <a:defRPr sz="1500">
                <a:solidFill>
                  <a:srgbClr val="00132D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marL="1542935" marR="0" lvl="4" indent="-257156" algn="l" defTabSz="550760" rtl="0" eaLnBrk="1" fontAlgn="auto" latinLnBrk="0" hangingPunct="1">
              <a:lnSpc>
                <a:spcPts val="1950"/>
              </a:lnSpc>
              <a:spcBef>
                <a:spcPts val="375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.Hiragino Kaku Gothic Interface W3"/>
              <a:buChar char="▫"/>
              <a:tabLst/>
              <a:defRPr/>
            </a:pPr>
            <a:r>
              <a:rPr lang="en-GB"/>
              <a:t>Fifth level</a:t>
            </a:r>
          </a:p>
          <a:p>
            <a:pPr lvl="3"/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FD2A01C-CB6E-7A17-878B-ECF9B6B65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075" y="1091674"/>
            <a:ext cx="7181850" cy="687344"/>
          </a:xfrm>
          <a:prstGeom prst="rect">
            <a:avLst/>
          </a:prstGeom>
        </p:spPr>
        <p:txBody>
          <a:bodyPr anchor="b"/>
          <a:lstStyle>
            <a:lvl1pPr>
              <a:lnSpc>
                <a:spcPts val="2850"/>
              </a:lnSpc>
              <a:defRPr sz="2250">
                <a:solidFill>
                  <a:srgbClr val="00132D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D0D6FE5-5ED8-2A08-1825-DDCD645346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647" y="195266"/>
            <a:ext cx="783431" cy="37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740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737">
          <p15:clr>
            <a:srgbClr val="FBAE40"/>
          </p15:clr>
        </p15:guide>
        <p15:guide id="4" pos="514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723ECA9-136C-4A41-B9BC-CE4DACF70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60" y="2074666"/>
            <a:ext cx="7414260" cy="99417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ts val="3150"/>
              </a:lnSpc>
              <a:defRPr sz="2625" b="0" i="0">
                <a:solidFill>
                  <a:srgbClr val="FF3544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B6C61D-7215-22F7-D274-5D2121EB54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647" y="195266"/>
            <a:ext cx="783431" cy="37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388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media right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07D9E0-C07B-04DB-807A-CFB330525B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6903" y="2031206"/>
            <a:ext cx="3695097" cy="2565915"/>
          </a:xfrm>
          <a:prstGeom prst="rect">
            <a:avLst/>
          </a:prstGeom>
        </p:spPr>
        <p:txBody>
          <a:bodyPr wrap="square" numCol="1" spcCol="360000"/>
          <a:lstStyle>
            <a:lvl1pPr marL="257156" indent="-257156" defTabSz="550760">
              <a:lnSpc>
                <a:spcPts val="1950"/>
              </a:lnSpc>
              <a:buSzPct val="100000"/>
              <a:buFont typeface="System Font Regular"/>
              <a:buChar char="●"/>
              <a:defRPr sz="1500">
                <a:solidFill>
                  <a:srgbClr val="00132D"/>
                </a:solidFill>
              </a:defRPr>
            </a:lvl1pPr>
            <a:lvl2pPr marL="600030" indent="-257156" defTabSz="550760">
              <a:lnSpc>
                <a:spcPts val="1950"/>
              </a:lnSpc>
              <a:buClr>
                <a:schemeClr val="bg1"/>
              </a:buClr>
              <a:buSzPct val="100000"/>
              <a:buFont typeface="System Font Regular"/>
              <a:buChar char="○"/>
              <a:defRPr sz="1500">
                <a:solidFill>
                  <a:schemeClr val="bg1"/>
                </a:solidFill>
              </a:defRPr>
            </a:lvl2pPr>
            <a:lvl3pPr marL="857186" indent="-171438" defTabSz="550760">
              <a:lnSpc>
                <a:spcPts val="1950"/>
              </a:lnSpc>
              <a:buClr>
                <a:schemeClr val="bg1"/>
              </a:buClr>
              <a:buFont typeface=".Hiragino Kaku Gothic Interface W3"/>
              <a:buChar char="▪"/>
              <a:defRPr sz="1500">
                <a:solidFill>
                  <a:schemeClr val="bg1"/>
                </a:solidFill>
              </a:defRPr>
            </a:lvl3pPr>
            <a:lvl4pPr marL="1285779" indent="-257156" defTabSz="550760">
              <a:lnSpc>
                <a:spcPts val="1950"/>
              </a:lnSpc>
              <a:buSzPct val="100000"/>
              <a:buFont typeface=".Hiragino Kaku Gothic Interface W3"/>
              <a:buChar char="▫"/>
              <a:defRPr sz="1500">
                <a:solidFill>
                  <a:schemeClr val="bg1"/>
                </a:solidFill>
              </a:defRPr>
            </a:lvl4pPr>
            <a:lvl5pPr marL="1371497" indent="0">
              <a:buNone/>
              <a:defRPr sz="1725">
                <a:solidFill>
                  <a:srgbClr val="FF3544"/>
                </a:solidFill>
              </a:defRPr>
            </a:lvl5pPr>
          </a:lstStyle>
          <a:p>
            <a:pPr lvl="0"/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FD2A01C-CB6E-7A17-878B-ECF9B6B65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903" y="1091674"/>
            <a:ext cx="3695097" cy="687344"/>
          </a:xfrm>
          <a:prstGeom prst="rect">
            <a:avLst/>
          </a:prstGeom>
        </p:spPr>
        <p:txBody>
          <a:bodyPr anchor="b"/>
          <a:lstStyle>
            <a:lvl1pPr>
              <a:lnSpc>
                <a:spcPts val="2600"/>
              </a:lnSpc>
              <a:defRPr sz="2000">
                <a:solidFill>
                  <a:srgbClr val="00132D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D0D6FE5-5ED8-2A08-1825-DDCD645346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647" y="195266"/>
            <a:ext cx="783431" cy="372863"/>
          </a:xfrm>
          <a:prstGeom prst="rect">
            <a:avLst/>
          </a:prstGeom>
        </p:spPr>
      </p:pic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BBE1446-889F-E81E-1511-ADE223BC5D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67288" y="0"/>
            <a:ext cx="4176712" cy="5143500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96204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737" userDrawn="1">
          <p15:clr>
            <a:srgbClr val="FBAE40"/>
          </p15:clr>
        </p15:guide>
        <p15:guide id="4" pos="5142" userDrawn="1">
          <p15:clr>
            <a:srgbClr val="FBAE40"/>
          </p15:clr>
        </p15:guide>
        <p15:guide id="5" pos="312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square media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07D9E0-C07B-04DB-807A-CFB330525B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6903" y="2031206"/>
            <a:ext cx="3695097" cy="2565915"/>
          </a:xfrm>
          <a:prstGeom prst="rect">
            <a:avLst/>
          </a:prstGeom>
        </p:spPr>
        <p:txBody>
          <a:bodyPr wrap="square" numCol="1" spcCol="360000"/>
          <a:lstStyle>
            <a:lvl1pPr marL="257156" indent="-257156" defTabSz="550760">
              <a:lnSpc>
                <a:spcPts val="1950"/>
              </a:lnSpc>
              <a:buSzPct val="100000"/>
              <a:buFont typeface="System Font Regular"/>
              <a:buChar char="●"/>
              <a:defRPr sz="1500">
                <a:solidFill>
                  <a:srgbClr val="00132D"/>
                </a:solidFill>
              </a:defRPr>
            </a:lvl1pPr>
            <a:lvl2pPr marL="600030" indent="-257156" defTabSz="550760">
              <a:lnSpc>
                <a:spcPts val="1950"/>
              </a:lnSpc>
              <a:buClr>
                <a:schemeClr val="bg1"/>
              </a:buClr>
              <a:buSzPct val="100000"/>
              <a:buFont typeface="System Font Regular"/>
              <a:buChar char="○"/>
              <a:defRPr sz="1500">
                <a:solidFill>
                  <a:schemeClr val="bg1"/>
                </a:solidFill>
              </a:defRPr>
            </a:lvl2pPr>
            <a:lvl3pPr marL="857186" indent="-171438" defTabSz="550760">
              <a:lnSpc>
                <a:spcPts val="1950"/>
              </a:lnSpc>
              <a:buClr>
                <a:schemeClr val="bg1"/>
              </a:buClr>
              <a:buFont typeface=".Hiragino Kaku Gothic Interface W3"/>
              <a:buChar char="▪"/>
              <a:defRPr sz="1500">
                <a:solidFill>
                  <a:schemeClr val="bg1"/>
                </a:solidFill>
              </a:defRPr>
            </a:lvl3pPr>
            <a:lvl4pPr marL="1285779" indent="-257156" defTabSz="550760">
              <a:lnSpc>
                <a:spcPts val="1950"/>
              </a:lnSpc>
              <a:buSzPct val="100000"/>
              <a:buFont typeface=".Hiragino Kaku Gothic Interface W3"/>
              <a:buChar char="▫"/>
              <a:defRPr sz="1500">
                <a:solidFill>
                  <a:schemeClr val="bg1"/>
                </a:solidFill>
              </a:defRPr>
            </a:lvl4pPr>
            <a:lvl5pPr marL="1371497" indent="0">
              <a:buNone/>
              <a:defRPr sz="1725">
                <a:solidFill>
                  <a:srgbClr val="FF3544"/>
                </a:solidFill>
              </a:defRPr>
            </a:lvl5pPr>
          </a:lstStyle>
          <a:p>
            <a:pPr lvl="0"/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FD2A01C-CB6E-7A17-878B-ECF9B6B65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903" y="1091674"/>
            <a:ext cx="3695097" cy="687344"/>
          </a:xfrm>
          <a:prstGeom prst="rect">
            <a:avLst/>
          </a:prstGeom>
        </p:spPr>
        <p:txBody>
          <a:bodyPr anchor="b"/>
          <a:lstStyle>
            <a:lvl1pPr>
              <a:lnSpc>
                <a:spcPts val="2600"/>
              </a:lnSpc>
              <a:defRPr sz="2000">
                <a:solidFill>
                  <a:srgbClr val="00132D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D0D6FE5-5ED8-2A08-1825-DDCD645346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647" y="195266"/>
            <a:ext cx="783431" cy="372863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E1E1A5C-14ED-EDE0-960E-32BF0FB6CD8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67288" y="1087438"/>
            <a:ext cx="3195637" cy="3195637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504903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737">
          <p15:clr>
            <a:srgbClr val="FBAE40"/>
          </p15:clr>
        </p15:guide>
        <p15:guide id="4" pos="5142">
          <p15:clr>
            <a:srgbClr val="FBAE40"/>
          </p15:clr>
        </p15:guide>
        <p15:guide id="5" pos="312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landscape media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07D9E0-C07B-04DB-807A-CFB330525B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6903" y="2031206"/>
            <a:ext cx="3695097" cy="2565915"/>
          </a:xfrm>
          <a:prstGeom prst="rect">
            <a:avLst/>
          </a:prstGeom>
        </p:spPr>
        <p:txBody>
          <a:bodyPr wrap="square" numCol="1" spcCol="360000"/>
          <a:lstStyle>
            <a:lvl1pPr marL="257156" indent="-257156" defTabSz="550760">
              <a:lnSpc>
                <a:spcPts val="1950"/>
              </a:lnSpc>
              <a:buSzPct val="100000"/>
              <a:buFont typeface="System Font Regular"/>
              <a:buChar char="●"/>
              <a:defRPr sz="1500">
                <a:solidFill>
                  <a:srgbClr val="00132D"/>
                </a:solidFill>
              </a:defRPr>
            </a:lvl1pPr>
            <a:lvl2pPr marL="600030" indent="-257156" defTabSz="550760">
              <a:lnSpc>
                <a:spcPts val="1950"/>
              </a:lnSpc>
              <a:buClr>
                <a:schemeClr val="bg1"/>
              </a:buClr>
              <a:buSzPct val="100000"/>
              <a:buFont typeface="System Font Regular"/>
              <a:buChar char="○"/>
              <a:defRPr sz="1500">
                <a:solidFill>
                  <a:schemeClr val="bg1"/>
                </a:solidFill>
              </a:defRPr>
            </a:lvl2pPr>
            <a:lvl3pPr marL="857186" indent="-171438" defTabSz="550760">
              <a:lnSpc>
                <a:spcPts val="1950"/>
              </a:lnSpc>
              <a:buClr>
                <a:schemeClr val="bg1"/>
              </a:buClr>
              <a:buFont typeface=".Hiragino Kaku Gothic Interface W3"/>
              <a:buChar char="▪"/>
              <a:defRPr sz="1500">
                <a:solidFill>
                  <a:schemeClr val="bg1"/>
                </a:solidFill>
              </a:defRPr>
            </a:lvl3pPr>
            <a:lvl4pPr marL="1285779" indent="-257156" defTabSz="550760">
              <a:lnSpc>
                <a:spcPts val="1950"/>
              </a:lnSpc>
              <a:buSzPct val="100000"/>
              <a:buFont typeface=".Hiragino Kaku Gothic Interface W3"/>
              <a:buChar char="▫"/>
              <a:defRPr sz="1500">
                <a:solidFill>
                  <a:schemeClr val="bg1"/>
                </a:solidFill>
              </a:defRPr>
            </a:lvl4pPr>
            <a:lvl5pPr marL="1371497" indent="0">
              <a:buNone/>
              <a:defRPr sz="1725">
                <a:solidFill>
                  <a:srgbClr val="FF3544"/>
                </a:solidFill>
              </a:defRPr>
            </a:lvl5pPr>
          </a:lstStyle>
          <a:p>
            <a:pPr lvl="0"/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FD2A01C-CB6E-7A17-878B-ECF9B6B65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903" y="1091674"/>
            <a:ext cx="3695097" cy="687344"/>
          </a:xfrm>
          <a:prstGeom prst="rect">
            <a:avLst/>
          </a:prstGeom>
        </p:spPr>
        <p:txBody>
          <a:bodyPr anchor="b"/>
          <a:lstStyle>
            <a:lvl1pPr>
              <a:lnSpc>
                <a:spcPts val="2600"/>
              </a:lnSpc>
              <a:defRPr sz="2000">
                <a:solidFill>
                  <a:srgbClr val="00132D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D0D6FE5-5ED8-2A08-1825-DDCD645346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647" y="195266"/>
            <a:ext cx="783431" cy="372863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E1E1A5C-14ED-EDE0-960E-32BF0FB6CD8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67288" y="1087438"/>
            <a:ext cx="4176712" cy="3195637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159478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737">
          <p15:clr>
            <a:srgbClr val="FBAE40"/>
          </p15:clr>
        </p15:guide>
        <p15:guide id="4" pos="5142">
          <p15:clr>
            <a:srgbClr val="FBAE40"/>
          </p15:clr>
        </p15:guide>
        <p15:guide id="5" pos="3129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D0D6FE5-5ED8-2A08-1825-DDCD645346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647" y="195266"/>
            <a:ext cx="783431" cy="372863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3480CC0B-C843-E853-2009-6BC75B1A14FD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1075532" y="776689"/>
            <a:ext cx="6992937" cy="3933527"/>
          </a:xfrm>
          <a:prstGeom prst="rect">
            <a:avLst/>
          </a:prstGeom>
        </p:spPr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18904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737">
          <p15:clr>
            <a:srgbClr val="FBAE40"/>
          </p15:clr>
        </p15:guide>
        <p15:guide id="4" pos="514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D0D6FE5-5ED8-2A08-1825-DDCD645346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647" y="195266"/>
            <a:ext cx="783431" cy="37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1151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737">
          <p15:clr>
            <a:srgbClr val="FBAE40"/>
          </p15:clr>
        </p15:guide>
        <p15:guide id="4" pos="514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723ECA9-136C-4A41-B9BC-CE4DACF70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60" y="1851133"/>
            <a:ext cx="7414260" cy="95369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ts val="3150"/>
              </a:lnSpc>
              <a:defRPr sz="2625" b="0" i="0">
                <a:solidFill>
                  <a:srgbClr val="FF3544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8B6C61D-7215-22F7-D274-5D2121EB54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647" y="195266"/>
            <a:ext cx="783431" cy="37286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52E291-E4A3-E1CE-6560-5943A9CA75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5347" y="2877742"/>
            <a:ext cx="7425929" cy="6238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30341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07D9E0-C07B-04DB-807A-CFB330525B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60725" y="2031208"/>
            <a:ext cx="5827116" cy="2461022"/>
          </a:xfrm>
          <a:prstGeom prst="rect">
            <a:avLst/>
          </a:prstGeom>
        </p:spPr>
        <p:txBody>
          <a:bodyPr/>
          <a:lstStyle>
            <a:lvl1pPr marL="257156" indent="-257156" defTabSz="550760">
              <a:lnSpc>
                <a:spcPts val="1950"/>
              </a:lnSpc>
              <a:buSzPct val="100000"/>
              <a:buFont typeface="System Font Regular"/>
              <a:buChar char="●"/>
              <a:defRPr sz="1500">
                <a:solidFill>
                  <a:schemeClr val="bg1"/>
                </a:solidFill>
              </a:defRPr>
            </a:lvl1pPr>
            <a:lvl2pPr marL="600030" indent="-257156" defTabSz="550760">
              <a:lnSpc>
                <a:spcPts val="1950"/>
              </a:lnSpc>
              <a:buClr>
                <a:schemeClr val="bg1"/>
              </a:buClr>
              <a:buSzPct val="100000"/>
              <a:buFont typeface="System Font Regular"/>
              <a:buChar char="○"/>
              <a:defRPr sz="1500">
                <a:solidFill>
                  <a:schemeClr val="bg1"/>
                </a:solidFill>
              </a:defRPr>
            </a:lvl2pPr>
            <a:lvl3pPr marL="857186" indent="-171438" defTabSz="550760">
              <a:lnSpc>
                <a:spcPts val="1950"/>
              </a:lnSpc>
              <a:buClr>
                <a:schemeClr val="bg1"/>
              </a:buClr>
              <a:buFont typeface=".Hiragino Kaku Gothic Interface W3"/>
              <a:buChar char="▪"/>
              <a:defRPr sz="1500">
                <a:solidFill>
                  <a:schemeClr val="bg1"/>
                </a:solidFill>
              </a:defRPr>
            </a:lvl3pPr>
            <a:lvl4pPr marL="1285779" indent="-257156" defTabSz="550760">
              <a:lnSpc>
                <a:spcPts val="1950"/>
              </a:lnSpc>
              <a:buSzPct val="100000"/>
              <a:buFont typeface=".Hiragino Kaku Gothic Interface W3"/>
              <a:buChar char="▫"/>
              <a:defRPr sz="1500">
                <a:solidFill>
                  <a:schemeClr val="bg1"/>
                </a:solidFill>
              </a:defRPr>
            </a:lvl4pPr>
            <a:lvl5pPr marL="1657247" indent="-285750">
              <a:buFont typeface="Arial" panose="020B0604020202020204" pitchFamily="34" charset="0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FD2A01C-CB6E-7A17-878B-ECF9B6B65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0725" y="1091674"/>
            <a:ext cx="5827116" cy="687344"/>
          </a:xfrm>
          <a:prstGeom prst="rect">
            <a:avLst/>
          </a:prstGeom>
        </p:spPr>
        <p:txBody>
          <a:bodyPr anchor="b"/>
          <a:lstStyle>
            <a:lvl1pPr>
              <a:lnSpc>
                <a:spcPts val="285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D0D6FE5-5ED8-2A08-1825-DDCD645346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647" y="195266"/>
            <a:ext cx="783431" cy="37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94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043" userDrawn="1">
          <p15:clr>
            <a:srgbClr val="FBAE40"/>
          </p15:clr>
        </p15:guide>
        <p15:guide id="4" pos="471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07D9E0-C07B-04DB-807A-CFB330525B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81075" y="2031206"/>
            <a:ext cx="7181850" cy="2565915"/>
          </a:xfrm>
          <a:prstGeom prst="rect">
            <a:avLst/>
          </a:prstGeom>
        </p:spPr>
        <p:txBody>
          <a:bodyPr wrap="none" numCol="2"/>
          <a:lstStyle>
            <a:lvl1pPr marL="257156" indent="-257156" defTabSz="550760">
              <a:lnSpc>
                <a:spcPts val="1950"/>
              </a:lnSpc>
              <a:buSzPct val="100000"/>
              <a:buFont typeface="System Font Regular"/>
              <a:buChar char="●"/>
              <a:defRPr sz="1500">
                <a:solidFill>
                  <a:schemeClr val="bg1"/>
                </a:solidFill>
              </a:defRPr>
            </a:lvl1pPr>
            <a:lvl2pPr marL="600030" indent="-257156" defTabSz="550760">
              <a:lnSpc>
                <a:spcPts val="1950"/>
              </a:lnSpc>
              <a:buClr>
                <a:schemeClr val="bg1"/>
              </a:buClr>
              <a:buSzPct val="100000"/>
              <a:buFont typeface="System Font Regular"/>
              <a:buChar char="○"/>
              <a:defRPr sz="1500">
                <a:solidFill>
                  <a:schemeClr val="bg1"/>
                </a:solidFill>
              </a:defRPr>
            </a:lvl2pPr>
            <a:lvl3pPr marL="857186" indent="-171438" defTabSz="550760">
              <a:lnSpc>
                <a:spcPts val="1950"/>
              </a:lnSpc>
              <a:buClr>
                <a:schemeClr val="bg1"/>
              </a:buClr>
              <a:buFont typeface=".Hiragino Kaku Gothic Interface W3"/>
              <a:buChar char="▪"/>
              <a:defRPr sz="1500">
                <a:solidFill>
                  <a:schemeClr val="bg1"/>
                </a:solidFill>
              </a:defRPr>
            </a:lvl3pPr>
            <a:lvl4pPr marL="1285779" indent="-257156" defTabSz="550760">
              <a:lnSpc>
                <a:spcPts val="1950"/>
              </a:lnSpc>
              <a:buSzPct val="100000"/>
              <a:buFont typeface=".Hiragino Kaku Gothic Interface W3"/>
              <a:buChar char="▫"/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FD2A01C-CB6E-7A17-878B-ECF9B6B65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075" y="1091674"/>
            <a:ext cx="7181850" cy="687344"/>
          </a:xfrm>
          <a:prstGeom prst="rect">
            <a:avLst/>
          </a:prstGeom>
        </p:spPr>
        <p:txBody>
          <a:bodyPr anchor="b"/>
          <a:lstStyle>
            <a:lvl1pPr>
              <a:lnSpc>
                <a:spcPts val="2850"/>
              </a:lnSpc>
              <a:defRPr sz="225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D0D6FE5-5ED8-2A08-1825-DDCD645346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647" y="195266"/>
            <a:ext cx="783431" cy="37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175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737">
          <p15:clr>
            <a:srgbClr val="FBAE40"/>
          </p15:clr>
        </p15:guide>
        <p15:guide id="4" pos="514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media right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07D9E0-C07B-04DB-807A-CFB330525B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6903" y="2031206"/>
            <a:ext cx="3695097" cy="2565915"/>
          </a:xfrm>
          <a:prstGeom prst="rect">
            <a:avLst/>
          </a:prstGeom>
        </p:spPr>
        <p:txBody>
          <a:bodyPr wrap="square" numCol="1" spcCol="360000"/>
          <a:lstStyle>
            <a:lvl1pPr marL="257156" indent="-257156" defTabSz="550760">
              <a:lnSpc>
                <a:spcPts val="1950"/>
              </a:lnSpc>
              <a:buSzPct val="100000"/>
              <a:buFont typeface="System Font Regular"/>
              <a:buChar char="●"/>
              <a:defRPr sz="1500">
                <a:solidFill>
                  <a:schemeClr val="bg1"/>
                </a:solidFill>
              </a:defRPr>
            </a:lvl1pPr>
            <a:lvl2pPr marL="600030" indent="-257156" defTabSz="550760">
              <a:lnSpc>
                <a:spcPts val="1950"/>
              </a:lnSpc>
              <a:buClr>
                <a:schemeClr val="bg1"/>
              </a:buClr>
              <a:buSzPct val="100000"/>
              <a:buFont typeface="System Font Regular"/>
              <a:buChar char="○"/>
              <a:defRPr sz="1500">
                <a:solidFill>
                  <a:schemeClr val="bg1"/>
                </a:solidFill>
              </a:defRPr>
            </a:lvl2pPr>
            <a:lvl3pPr marL="857186" indent="-171438" defTabSz="550760">
              <a:lnSpc>
                <a:spcPts val="1950"/>
              </a:lnSpc>
              <a:buClr>
                <a:schemeClr val="bg1"/>
              </a:buClr>
              <a:buFont typeface=".Hiragino Kaku Gothic Interface W3"/>
              <a:buChar char="▪"/>
              <a:defRPr sz="1500">
                <a:solidFill>
                  <a:schemeClr val="bg1"/>
                </a:solidFill>
              </a:defRPr>
            </a:lvl3pPr>
            <a:lvl4pPr marL="1285779" indent="-257156" defTabSz="550760">
              <a:lnSpc>
                <a:spcPts val="1950"/>
              </a:lnSpc>
              <a:buSzPct val="100000"/>
              <a:buFont typeface=".Hiragino Kaku Gothic Interface W3"/>
              <a:buChar char="▫"/>
              <a:defRPr sz="1500">
                <a:solidFill>
                  <a:schemeClr val="bg1"/>
                </a:solidFill>
              </a:defRPr>
            </a:lvl4pPr>
            <a:lvl5pPr marL="1371497" indent="0">
              <a:buNone/>
              <a:defRPr sz="1725">
                <a:solidFill>
                  <a:srgbClr val="FF3544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FD2A01C-CB6E-7A17-878B-ECF9B6B65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903" y="1091674"/>
            <a:ext cx="3695097" cy="687344"/>
          </a:xfrm>
          <a:prstGeom prst="rect">
            <a:avLst/>
          </a:prstGeom>
        </p:spPr>
        <p:txBody>
          <a:bodyPr anchor="b"/>
          <a:lstStyle>
            <a:lvl1pPr>
              <a:lnSpc>
                <a:spcPts val="2600"/>
              </a:lnSpc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D0D6FE5-5ED8-2A08-1825-DDCD645346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647" y="195266"/>
            <a:ext cx="783431" cy="372863"/>
          </a:xfrm>
          <a:prstGeom prst="rect">
            <a:avLst/>
          </a:prstGeom>
        </p:spPr>
      </p:pic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BBE1446-889F-E81E-1511-ADE223BC5DF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67288" y="0"/>
            <a:ext cx="4176712" cy="51435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645156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737" userDrawn="1">
          <p15:clr>
            <a:srgbClr val="FBAE40"/>
          </p15:clr>
        </p15:guide>
        <p15:guide id="4" pos="5142" userDrawn="1">
          <p15:clr>
            <a:srgbClr val="FBAE40"/>
          </p15:clr>
        </p15:guide>
        <p15:guide id="5" pos="312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square media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07D9E0-C07B-04DB-807A-CFB330525B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6903" y="2031206"/>
            <a:ext cx="3695097" cy="2565915"/>
          </a:xfrm>
          <a:prstGeom prst="rect">
            <a:avLst/>
          </a:prstGeom>
        </p:spPr>
        <p:txBody>
          <a:bodyPr wrap="square" numCol="1" spcCol="360000"/>
          <a:lstStyle>
            <a:lvl1pPr marL="257156" indent="-257156" defTabSz="550760">
              <a:lnSpc>
                <a:spcPts val="1950"/>
              </a:lnSpc>
              <a:buSzPct val="100000"/>
              <a:buFont typeface="System Font Regular"/>
              <a:buChar char="●"/>
              <a:defRPr sz="1500">
                <a:solidFill>
                  <a:schemeClr val="bg1"/>
                </a:solidFill>
              </a:defRPr>
            </a:lvl1pPr>
            <a:lvl2pPr marL="600030" indent="-257156" defTabSz="550760">
              <a:lnSpc>
                <a:spcPts val="1950"/>
              </a:lnSpc>
              <a:buClr>
                <a:schemeClr val="bg1"/>
              </a:buClr>
              <a:buSzPct val="100000"/>
              <a:buFont typeface="System Font Regular"/>
              <a:buChar char="○"/>
              <a:defRPr sz="1500">
                <a:solidFill>
                  <a:schemeClr val="bg1"/>
                </a:solidFill>
              </a:defRPr>
            </a:lvl2pPr>
            <a:lvl3pPr marL="857186" indent="-171438" defTabSz="550760">
              <a:lnSpc>
                <a:spcPts val="1950"/>
              </a:lnSpc>
              <a:buClr>
                <a:schemeClr val="bg1"/>
              </a:buClr>
              <a:buFont typeface=".Hiragino Kaku Gothic Interface W3"/>
              <a:buChar char="▪"/>
              <a:defRPr sz="1500">
                <a:solidFill>
                  <a:schemeClr val="bg1"/>
                </a:solidFill>
              </a:defRPr>
            </a:lvl3pPr>
            <a:lvl4pPr marL="1285779" indent="-257156" defTabSz="550760">
              <a:lnSpc>
                <a:spcPts val="1950"/>
              </a:lnSpc>
              <a:buSzPct val="100000"/>
              <a:buFont typeface=".Hiragino Kaku Gothic Interface W3"/>
              <a:buChar char="▫"/>
              <a:defRPr sz="1500">
                <a:solidFill>
                  <a:schemeClr val="bg1"/>
                </a:solidFill>
              </a:defRPr>
            </a:lvl4pPr>
            <a:lvl5pPr marL="1371497" indent="0">
              <a:buNone/>
              <a:defRPr sz="1725">
                <a:solidFill>
                  <a:srgbClr val="FF3544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FD2A01C-CB6E-7A17-878B-ECF9B6B65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903" y="1091674"/>
            <a:ext cx="3695097" cy="687344"/>
          </a:xfrm>
          <a:prstGeom prst="rect">
            <a:avLst/>
          </a:prstGeom>
        </p:spPr>
        <p:txBody>
          <a:bodyPr anchor="b"/>
          <a:lstStyle>
            <a:lvl1pPr>
              <a:lnSpc>
                <a:spcPts val="2600"/>
              </a:lnSpc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D0D6FE5-5ED8-2A08-1825-DDCD645346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647" y="195266"/>
            <a:ext cx="783431" cy="372863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E1E1A5C-14ED-EDE0-960E-32BF0FB6CD8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67288" y="1087438"/>
            <a:ext cx="3195637" cy="31956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62264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737">
          <p15:clr>
            <a:srgbClr val="FBAE40"/>
          </p15:clr>
        </p15:guide>
        <p15:guide id="4" pos="5142">
          <p15:clr>
            <a:srgbClr val="FBAE40"/>
          </p15:clr>
        </p15:guide>
        <p15:guide id="5" pos="312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landscape media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07D9E0-C07B-04DB-807A-CFB330525B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6903" y="2031206"/>
            <a:ext cx="3695097" cy="2565915"/>
          </a:xfrm>
          <a:prstGeom prst="rect">
            <a:avLst/>
          </a:prstGeom>
        </p:spPr>
        <p:txBody>
          <a:bodyPr wrap="square" numCol="1" spcCol="360000"/>
          <a:lstStyle>
            <a:lvl1pPr marL="257156" indent="-257156" defTabSz="550760">
              <a:lnSpc>
                <a:spcPts val="1950"/>
              </a:lnSpc>
              <a:buSzPct val="100000"/>
              <a:buFont typeface="System Font Regular"/>
              <a:buChar char="●"/>
              <a:defRPr sz="1500">
                <a:solidFill>
                  <a:schemeClr val="bg1"/>
                </a:solidFill>
              </a:defRPr>
            </a:lvl1pPr>
            <a:lvl2pPr marL="600030" indent="-257156" defTabSz="550760">
              <a:lnSpc>
                <a:spcPts val="1950"/>
              </a:lnSpc>
              <a:buClr>
                <a:schemeClr val="bg1"/>
              </a:buClr>
              <a:buSzPct val="100000"/>
              <a:buFont typeface="System Font Regular"/>
              <a:buChar char="○"/>
              <a:defRPr sz="1500">
                <a:solidFill>
                  <a:schemeClr val="bg1"/>
                </a:solidFill>
              </a:defRPr>
            </a:lvl2pPr>
            <a:lvl3pPr marL="857186" indent="-171438" defTabSz="550760">
              <a:lnSpc>
                <a:spcPts val="1950"/>
              </a:lnSpc>
              <a:buClr>
                <a:schemeClr val="bg1"/>
              </a:buClr>
              <a:buFont typeface=".Hiragino Kaku Gothic Interface W3"/>
              <a:buChar char="▪"/>
              <a:defRPr sz="1500">
                <a:solidFill>
                  <a:schemeClr val="bg1"/>
                </a:solidFill>
              </a:defRPr>
            </a:lvl3pPr>
            <a:lvl4pPr marL="1285779" indent="-257156" defTabSz="550760">
              <a:lnSpc>
                <a:spcPts val="1950"/>
              </a:lnSpc>
              <a:buSzPct val="100000"/>
              <a:buFont typeface=".Hiragino Kaku Gothic Interface W3"/>
              <a:buChar char="▫"/>
              <a:defRPr sz="1500">
                <a:solidFill>
                  <a:schemeClr val="bg1"/>
                </a:solidFill>
              </a:defRPr>
            </a:lvl4pPr>
            <a:lvl5pPr marL="1371497" indent="0">
              <a:buNone/>
              <a:defRPr sz="1725">
                <a:solidFill>
                  <a:srgbClr val="FF3544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FD2A01C-CB6E-7A17-878B-ECF9B6B65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903" y="1091674"/>
            <a:ext cx="3695097" cy="687344"/>
          </a:xfrm>
          <a:prstGeom prst="rect">
            <a:avLst/>
          </a:prstGeom>
        </p:spPr>
        <p:txBody>
          <a:bodyPr anchor="b"/>
          <a:lstStyle>
            <a:lvl1pPr>
              <a:lnSpc>
                <a:spcPts val="2600"/>
              </a:lnSpc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D0D6FE5-5ED8-2A08-1825-DDCD645346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647" y="195266"/>
            <a:ext cx="783431" cy="372863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E1E1A5C-14ED-EDE0-960E-32BF0FB6CD8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67288" y="1087438"/>
            <a:ext cx="4176712" cy="319563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560721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737">
          <p15:clr>
            <a:srgbClr val="FBAE40"/>
          </p15:clr>
        </p15:guide>
        <p15:guide id="4" pos="5142">
          <p15:clr>
            <a:srgbClr val="FBAE40"/>
          </p15:clr>
        </p15:guide>
        <p15:guide id="5" pos="312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D0D6FE5-5ED8-2A08-1825-DDCD645346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7647" y="195266"/>
            <a:ext cx="783431" cy="372863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3480CC0B-C843-E853-2009-6BC75B1A14FD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1075532" y="776689"/>
            <a:ext cx="6992937" cy="3933527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media</a:t>
            </a:r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6633117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737">
          <p15:clr>
            <a:srgbClr val="FBAE40"/>
          </p15:clr>
        </p15:guide>
        <p15:guide id="4" pos="514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3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Placeholder 22">
            <a:extLst>
              <a:ext uri="{FF2B5EF4-FFF2-40B4-BE49-F238E27FC236}">
                <a16:creationId xmlns:a16="http://schemas.microsoft.com/office/drawing/2014/main" id="{9CF1461B-185B-4D52-8262-C4855829E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A97E56B-331F-0F1A-B125-3E76244B6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77FA30-FA78-40FF-9508-7E3617B98386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4942840"/>
            <a:ext cx="1030288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900">
                <a:solidFill>
                  <a:srgbClr val="CF022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C2 - Restricted use </a:t>
            </a:r>
          </a:p>
        </p:txBody>
      </p:sp>
    </p:spTree>
    <p:extLst>
      <p:ext uri="{BB962C8B-B14F-4D97-AF65-F5344CB8AC3E}">
        <p14:creationId xmlns:p14="http://schemas.microsoft.com/office/powerpoint/2010/main" val="177572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53" r:id="rId3"/>
    <p:sldLayoutId id="2147483652" r:id="rId4"/>
    <p:sldLayoutId id="2147483655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71" r:id="rId11"/>
    <p:sldLayoutId id="2147483672" r:id="rId12"/>
    <p:sldLayoutId id="2147483673" r:id="rId13"/>
    <p:sldLayoutId id="2147483675" r:id="rId14"/>
  </p:sldLayoutIdLst>
  <p:txStyles>
    <p:titleStyle>
      <a:lvl1pPr algn="l" defTabSz="685749" rtl="0" eaLnBrk="1" latinLnBrk="0" hangingPunct="1">
        <a:lnSpc>
          <a:spcPts val="2850"/>
        </a:lnSpc>
        <a:spcBef>
          <a:spcPct val="0"/>
        </a:spcBef>
        <a:buNone/>
        <a:defRPr sz="225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38" indent="-171438" algn="l" defTabSz="685749" rtl="0" eaLnBrk="1" latinLnBrk="0" hangingPunct="1">
        <a:lnSpc>
          <a:spcPts val="1950"/>
        </a:lnSpc>
        <a:spcBef>
          <a:spcPts val="750"/>
        </a:spcBef>
        <a:buFont typeface="System Font Regular"/>
        <a:buChar char="●"/>
        <a:defRPr sz="1500" kern="1200">
          <a:solidFill>
            <a:schemeClr val="bg1"/>
          </a:solidFill>
          <a:latin typeface="+mn-lt"/>
          <a:ea typeface="+mn-ea"/>
          <a:cs typeface="+mn-cs"/>
        </a:defRPr>
      </a:lvl1pPr>
      <a:lvl2pPr marL="514313" indent="-171438" algn="l" defTabSz="685749" rtl="0" eaLnBrk="1" latinLnBrk="0" hangingPunct="1">
        <a:lnSpc>
          <a:spcPts val="1950"/>
        </a:lnSpc>
        <a:spcBef>
          <a:spcPts val="375"/>
        </a:spcBef>
        <a:buFont typeface="Courier New" panose="02070309020205020404" pitchFamily="49" charset="0"/>
        <a:buChar char="o"/>
        <a:defRPr sz="1500" kern="1200">
          <a:solidFill>
            <a:schemeClr val="bg1"/>
          </a:solidFill>
          <a:latin typeface="+mn-lt"/>
          <a:ea typeface="+mn-ea"/>
          <a:cs typeface="+mn-cs"/>
        </a:defRPr>
      </a:lvl2pPr>
      <a:lvl3pPr marL="857186" indent="-171438" algn="l" defTabSz="685749" rtl="0" eaLnBrk="1" latinLnBrk="0" hangingPunct="1">
        <a:lnSpc>
          <a:spcPts val="1950"/>
        </a:lnSpc>
        <a:spcBef>
          <a:spcPts val="375"/>
        </a:spcBef>
        <a:buFont typeface="Wingdings" pitchFamily="2" charset="2"/>
        <a:buChar char="§"/>
        <a:defRPr sz="1500" kern="1200">
          <a:solidFill>
            <a:schemeClr val="bg1"/>
          </a:solidFill>
          <a:latin typeface="+mn-lt"/>
          <a:ea typeface="+mn-ea"/>
          <a:cs typeface="+mn-cs"/>
        </a:defRPr>
      </a:lvl3pPr>
      <a:lvl4pPr marL="1200060" indent="-171438" algn="l" defTabSz="685749" rtl="0" eaLnBrk="1" latinLnBrk="0" hangingPunct="1">
        <a:lnSpc>
          <a:spcPts val="1950"/>
        </a:lnSpc>
        <a:spcBef>
          <a:spcPts val="375"/>
        </a:spcBef>
        <a:buClr>
          <a:schemeClr val="bg1"/>
        </a:buClr>
        <a:buFont typeface=".Hiragino Kaku Gothic Interface W3"/>
        <a:buChar char="▫"/>
        <a:defRPr sz="1500" kern="1200">
          <a:solidFill>
            <a:schemeClr val="bg1"/>
          </a:solidFill>
          <a:latin typeface="+mn-lt"/>
          <a:ea typeface="+mn-ea"/>
          <a:cs typeface="+mn-cs"/>
        </a:defRPr>
      </a:lvl4pPr>
      <a:lvl5pPr marL="1542935" indent="-171438" algn="l" defTabSz="685749" rtl="0" eaLnBrk="1" latinLnBrk="0" hangingPunct="1">
        <a:lnSpc>
          <a:spcPts val="195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+mn-lt"/>
          <a:ea typeface="+mn-ea"/>
          <a:cs typeface="+mn-cs"/>
        </a:defRPr>
      </a:lvl5pPr>
      <a:lvl6pPr marL="1885809" indent="-171438" algn="l" defTabSz="68574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4" indent="-171438" algn="l" defTabSz="68574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4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3" indent="-171438" algn="l" defTabSz="68574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5" userDrawn="1">
          <p15:clr>
            <a:srgbClr val="F26B43"/>
          </p15:clr>
        </p15:guide>
        <p15:guide id="2" pos="5636" userDrawn="1">
          <p15:clr>
            <a:srgbClr val="F26B43"/>
          </p15:clr>
        </p15:guide>
        <p15:guide id="3" orient="horz" pos="123" userDrawn="1">
          <p15:clr>
            <a:srgbClr val="F26B43"/>
          </p15:clr>
        </p15:guide>
        <p15:guide id="4" orient="horz" pos="2845" userDrawn="1">
          <p15:clr>
            <a:srgbClr val="F26B43"/>
          </p15:clr>
        </p15:guide>
        <p15:guide id="7" orient="horz" pos="690" userDrawn="1">
          <p15:clr>
            <a:srgbClr val="F26B43"/>
          </p15:clr>
        </p15:guide>
        <p15:guide id="8" orient="horz" pos="1280" userDrawn="1">
          <p15:clr>
            <a:srgbClr val="F26B43"/>
          </p15:clr>
        </p15:guide>
        <p15:guide id="9" pos="61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79920A-E188-87A4-4873-65ADB75AD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0A80AE-209A-C853-2259-BCC8EDDD2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ABEC50-1ABB-DC78-B60F-C3276B0EDDA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4942840"/>
            <a:ext cx="1030288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900">
                <a:solidFill>
                  <a:srgbClr val="CF022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C2 - Restricted use </a:t>
            </a:r>
          </a:p>
        </p:txBody>
      </p:sp>
    </p:spTree>
    <p:extLst>
      <p:ext uri="{BB962C8B-B14F-4D97-AF65-F5344CB8AC3E}">
        <p14:creationId xmlns:p14="http://schemas.microsoft.com/office/powerpoint/2010/main" val="3046940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l" defTabSz="685749" rtl="0" eaLnBrk="1" latinLnBrk="0" hangingPunct="1">
        <a:lnSpc>
          <a:spcPts val="2850"/>
        </a:lnSpc>
        <a:spcBef>
          <a:spcPct val="0"/>
        </a:spcBef>
        <a:buNone/>
        <a:defRPr sz="2250" kern="1200">
          <a:solidFill>
            <a:srgbClr val="00132D"/>
          </a:solidFill>
          <a:latin typeface="+mj-lt"/>
          <a:ea typeface="+mj-ea"/>
          <a:cs typeface="+mj-cs"/>
        </a:defRPr>
      </a:lvl1pPr>
    </p:titleStyle>
    <p:bodyStyle>
      <a:lvl1pPr marL="171438" indent="-171438" algn="l" defTabSz="685749" rtl="0" eaLnBrk="1" latinLnBrk="0" hangingPunct="1">
        <a:lnSpc>
          <a:spcPts val="1950"/>
        </a:lnSpc>
        <a:spcBef>
          <a:spcPts val="750"/>
        </a:spcBef>
        <a:buFont typeface="System Font Regular"/>
        <a:buChar char="●"/>
        <a:defRPr sz="1500" kern="1200">
          <a:solidFill>
            <a:srgbClr val="00132D"/>
          </a:solidFill>
          <a:latin typeface="+mn-lt"/>
          <a:ea typeface="+mn-ea"/>
          <a:cs typeface="+mn-cs"/>
        </a:defRPr>
      </a:lvl1pPr>
      <a:lvl2pPr marL="514313" indent="-171438" algn="l" defTabSz="685749" rtl="0" eaLnBrk="1" latinLnBrk="0" hangingPunct="1">
        <a:lnSpc>
          <a:spcPts val="1950"/>
        </a:lnSpc>
        <a:spcBef>
          <a:spcPts val="375"/>
        </a:spcBef>
        <a:buFont typeface="Courier New" panose="02070309020205020404" pitchFamily="49" charset="0"/>
        <a:buChar char="o"/>
        <a:defRPr sz="1500" kern="1200">
          <a:solidFill>
            <a:srgbClr val="00132D"/>
          </a:solidFill>
          <a:latin typeface="+mn-lt"/>
          <a:ea typeface="+mn-ea"/>
          <a:cs typeface="+mn-cs"/>
        </a:defRPr>
      </a:lvl2pPr>
      <a:lvl3pPr marL="857186" indent="-171438" algn="l" defTabSz="685749" rtl="0" eaLnBrk="1" latinLnBrk="0" hangingPunct="1">
        <a:lnSpc>
          <a:spcPts val="1950"/>
        </a:lnSpc>
        <a:spcBef>
          <a:spcPts val="375"/>
        </a:spcBef>
        <a:buFont typeface="Wingdings" pitchFamily="2" charset="2"/>
        <a:buChar char="§"/>
        <a:defRPr sz="1500" kern="1200">
          <a:solidFill>
            <a:srgbClr val="00132D"/>
          </a:solidFill>
          <a:latin typeface="+mn-lt"/>
          <a:ea typeface="+mn-ea"/>
          <a:cs typeface="+mn-cs"/>
        </a:defRPr>
      </a:lvl3pPr>
      <a:lvl4pPr marL="1200060" indent="-171438" algn="l" defTabSz="685749" rtl="0" eaLnBrk="1" latinLnBrk="0" hangingPunct="1">
        <a:lnSpc>
          <a:spcPts val="1950"/>
        </a:lnSpc>
        <a:spcBef>
          <a:spcPts val="375"/>
        </a:spcBef>
        <a:buClr>
          <a:schemeClr val="bg1"/>
        </a:buClr>
        <a:buFont typeface=".Hiragino Kaku Gothic Interface W3"/>
        <a:buChar char="▫"/>
        <a:defRPr sz="1500" kern="1200">
          <a:solidFill>
            <a:srgbClr val="00132D"/>
          </a:solidFill>
          <a:latin typeface="+mn-lt"/>
          <a:ea typeface="+mn-ea"/>
          <a:cs typeface="+mn-cs"/>
        </a:defRPr>
      </a:lvl4pPr>
      <a:lvl5pPr marL="1542935" indent="-171438" algn="l" defTabSz="685749" rtl="0" eaLnBrk="1" latinLnBrk="0" hangingPunct="1">
        <a:lnSpc>
          <a:spcPts val="195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00132D"/>
          </a:solidFill>
          <a:latin typeface="+mn-lt"/>
          <a:ea typeface="+mn-ea"/>
          <a:cs typeface="+mn-cs"/>
        </a:defRPr>
      </a:lvl5pPr>
      <a:lvl6pPr marL="1885809" indent="-171438" algn="l" defTabSz="68574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4" indent="-171438" algn="l" defTabSz="68574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4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3" indent="-171438" algn="l" defTabSz="68574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5" userDrawn="1">
          <p15:clr>
            <a:srgbClr val="F26B43"/>
          </p15:clr>
        </p15:guide>
        <p15:guide id="2" pos="5636" userDrawn="1">
          <p15:clr>
            <a:srgbClr val="F26B43"/>
          </p15:clr>
        </p15:guide>
        <p15:guide id="3" orient="horz" pos="123" userDrawn="1">
          <p15:clr>
            <a:srgbClr val="F26B43"/>
          </p15:clr>
        </p15:guide>
        <p15:guide id="4" orient="horz" pos="2845" userDrawn="1">
          <p15:clr>
            <a:srgbClr val="F26B43"/>
          </p15:clr>
        </p15:guide>
        <p15:guide id="7" orient="horz" pos="690" userDrawn="1">
          <p15:clr>
            <a:srgbClr val="F26B43"/>
          </p15:clr>
        </p15:guide>
        <p15:guide id="8" orient="horz" pos="1280" userDrawn="1">
          <p15:clr>
            <a:srgbClr val="F26B43"/>
          </p15:clr>
        </p15:guide>
        <p15:guide id="9" pos="61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alcideio/rbac-tool" TargetMode="Externa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FairwindsOps/pluto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msandbu.org/upgrade-azure-kubernetes-service-using-terraform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hat.com/en/blog/state-kubernetes-security-2023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microsoft.github.io/Threat-Matrix-for-Kubernetes/" TargetMode="Externa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msandbu.org/securing-azure-kubernetes-services/" TargetMode="Externa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763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F9A83C-300B-BAD5-90EE-AA675A70DE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0922" y="968461"/>
            <a:ext cx="8062059" cy="3753365"/>
          </a:xfrm>
        </p:spPr>
        <p:txBody>
          <a:bodyPr>
            <a:normAutofit/>
          </a:bodyPr>
          <a:lstStyle/>
          <a:p>
            <a:r>
              <a:rPr lang="nb-NO" sz="1800" b="1" dirty="0">
                <a:ea typeface="Tahoma" panose="020B0604030504040204" pitchFamily="34" charset="0"/>
                <a:cs typeface="Tahoma" panose="020B0604030504040204" pitchFamily="34" charset="0"/>
              </a:rPr>
              <a:t>Visual Studio Code </a:t>
            </a:r>
          </a:p>
          <a:p>
            <a:r>
              <a:rPr lang="nb-NO" sz="1800" b="1" dirty="0" err="1">
                <a:ea typeface="Tahoma" panose="020B0604030504040204" pitchFamily="34" charset="0"/>
                <a:cs typeface="Tahoma" panose="020B0604030504040204" pitchFamily="34" charset="0"/>
              </a:rPr>
              <a:t>GitPod</a:t>
            </a:r>
            <a:endParaRPr lang="nb-NO" sz="1800" b="1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nb-NO" sz="1800" b="1" dirty="0" err="1">
                <a:ea typeface="Tahoma" panose="020B0604030504040204" pitchFamily="34" charset="0"/>
                <a:cs typeface="Tahoma" panose="020B0604030504040204" pitchFamily="34" charset="0"/>
              </a:rPr>
              <a:t>Github</a:t>
            </a:r>
            <a:r>
              <a:rPr lang="nb-NO" sz="1800" b="1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1800" b="1" dirty="0" err="1">
                <a:ea typeface="Tahoma" panose="020B0604030504040204" pitchFamily="34" charset="0"/>
                <a:cs typeface="Tahoma" panose="020B0604030504040204" pitchFamily="34" charset="0"/>
              </a:rPr>
              <a:t>Codespaces</a:t>
            </a:r>
            <a:endParaRPr lang="nb-NO" sz="1800" b="1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nb-NO" dirty="0" err="1">
                <a:ea typeface="Tahoma" panose="020B0604030504040204" pitchFamily="34" charset="0"/>
                <a:cs typeface="Tahoma" panose="020B0604030504040204" pitchFamily="34" charset="0"/>
              </a:rPr>
              <a:t>Provides</a:t>
            </a:r>
            <a:r>
              <a:rPr lang="nb-NO" dirty="0">
                <a:ea typeface="Tahoma" panose="020B0604030504040204" pitchFamily="34" charset="0"/>
                <a:cs typeface="Tahoma" panose="020B0604030504040204" pitchFamily="34" charset="0"/>
              </a:rPr>
              <a:t> a </a:t>
            </a:r>
            <a:r>
              <a:rPr lang="nb-NO" dirty="0" err="1">
                <a:ea typeface="Tahoma" panose="020B0604030504040204" pitchFamily="34" charset="0"/>
                <a:cs typeface="Tahoma" panose="020B0604030504040204" pitchFamily="34" charset="0"/>
              </a:rPr>
              <a:t>dynamic</a:t>
            </a:r>
            <a:r>
              <a:rPr lang="nb-NO" dirty="0">
                <a:ea typeface="Tahoma" panose="020B0604030504040204" pitchFamily="34" charset="0"/>
                <a:cs typeface="Tahoma" panose="020B0604030504040204" pitchFamily="34" charset="0"/>
              </a:rPr>
              <a:t> IDE via </a:t>
            </a:r>
            <a:r>
              <a:rPr lang="nb-NO" dirty="0" err="1">
                <a:ea typeface="Tahoma" panose="020B0604030504040204" pitchFamily="34" charset="0"/>
                <a:cs typeface="Tahoma" panose="020B0604030504040204" pitchFamily="34" charset="0"/>
              </a:rPr>
              <a:t>Browser</a:t>
            </a:r>
            <a:endParaRPr lang="nb-NO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nb-NO" dirty="0" err="1">
                <a:ea typeface="Tahoma" panose="020B0604030504040204" pitchFamily="34" charset="0"/>
                <a:cs typeface="Tahoma" panose="020B0604030504040204" pitchFamily="34" charset="0"/>
              </a:rPr>
              <a:t>Can</a:t>
            </a:r>
            <a:r>
              <a:rPr lang="nb-NO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dirty="0" err="1">
                <a:ea typeface="Tahoma" panose="020B0604030504040204" pitchFamily="34" charset="0"/>
                <a:cs typeface="Tahoma" panose="020B0604030504040204" pitchFamily="34" charset="0"/>
              </a:rPr>
              <a:t>also</a:t>
            </a:r>
            <a:r>
              <a:rPr lang="nb-NO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dirty="0" err="1">
                <a:ea typeface="Tahoma" panose="020B0604030504040204" pitchFamily="34" charset="0"/>
                <a:cs typeface="Tahoma" panose="020B0604030504040204" pitchFamily="34" charset="0"/>
              </a:rPr>
              <a:t>use</a:t>
            </a:r>
            <a:r>
              <a:rPr lang="nb-NO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dirty="0" err="1">
                <a:ea typeface="Tahoma" panose="020B0604030504040204" pitchFamily="34" charset="0"/>
                <a:cs typeface="Tahoma" panose="020B0604030504040204" pitchFamily="34" charset="0"/>
              </a:rPr>
              <a:t>central</a:t>
            </a:r>
            <a:r>
              <a:rPr lang="nb-NO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dirty="0" err="1">
                <a:ea typeface="Tahoma" panose="020B0604030504040204" pitchFamily="34" charset="0"/>
                <a:cs typeface="Tahoma" panose="020B0604030504040204" pitchFamily="34" charset="0"/>
              </a:rPr>
              <a:t>iDP</a:t>
            </a:r>
            <a:endParaRPr lang="nb-NO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nb-NO" sz="1800" b="1" dirty="0">
                <a:ea typeface="Tahoma" panose="020B0604030504040204" pitchFamily="34" charset="0"/>
                <a:cs typeface="Tahoma" panose="020B0604030504040204" pitchFamily="34" charset="0"/>
              </a:rPr>
              <a:t>Virtual Desktop</a:t>
            </a:r>
          </a:p>
          <a:p>
            <a:pPr lvl="1"/>
            <a:r>
              <a:rPr lang="nb-NO" dirty="0">
                <a:ea typeface="Tahoma" panose="020B0604030504040204" pitchFamily="34" charset="0"/>
                <a:cs typeface="Tahoma" panose="020B0604030504040204" pitchFamily="34" charset="0"/>
              </a:rPr>
              <a:t>For </a:t>
            </a:r>
            <a:r>
              <a:rPr lang="nb-NO" dirty="0" err="1">
                <a:ea typeface="Tahoma" panose="020B0604030504040204" pitchFamily="34" charset="0"/>
                <a:cs typeface="Tahoma" panose="020B0604030504040204" pitchFamily="34" charset="0"/>
              </a:rPr>
              <a:t>development</a:t>
            </a:r>
            <a:r>
              <a:rPr lang="nb-NO" dirty="0">
                <a:ea typeface="Tahoma" panose="020B0604030504040204" pitchFamily="34" charset="0"/>
                <a:cs typeface="Tahoma" panose="020B0604030504040204" pitchFamily="34" charset="0"/>
              </a:rPr>
              <a:t> not </a:t>
            </a:r>
            <a:r>
              <a:rPr lang="nb-NO" dirty="0" err="1">
                <a:ea typeface="Tahoma" panose="020B0604030504040204" pitchFamily="34" charset="0"/>
                <a:cs typeface="Tahoma" panose="020B0604030504040204" pitchFamily="34" charset="0"/>
              </a:rPr>
              <a:t>supported</a:t>
            </a:r>
            <a:r>
              <a:rPr lang="nb-NO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dirty="0" err="1">
                <a:ea typeface="Tahoma" panose="020B0604030504040204" pitchFamily="34" charset="0"/>
                <a:cs typeface="Tahoma" panose="020B0604030504040204" pitchFamily="34" charset="0"/>
              </a:rPr>
              <a:t>locally</a:t>
            </a:r>
            <a:r>
              <a:rPr lang="nb-NO" dirty="0">
                <a:ea typeface="Tahoma" panose="020B0604030504040204" pitchFamily="34" charset="0"/>
                <a:cs typeface="Tahoma" panose="020B0604030504040204" pitchFamily="34" charset="0"/>
              </a:rPr>
              <a:t> or web </a:t>
            </a:r>
            <a:r>
              <a:rPr lang="nb-NO" dirty="0" err="1">
                <a:ea typeface="Tahoma" panose="020B0604030504040204" pitchFamily="34" charset="0"/>
                <a:cs typeface="Tahoma" panose="020B0604030504040204" pitchFamily="34" charset="0"/>
              </a:rPr>
              <a:t>based</a:t>
            </a:r>
            <a:endParaRPr lang="nb-NO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nb-NO" dirty="0">
                <a:ea typeface="Tahoma" panose="020B0604030504040204" pitchFamily="34" charset="0"/>
                <a:cs typeface="Tahoma" panose="020B0604030504040204" pitchFamily="34" charset="0"/>
              </a:rPr>
              <a:t>Or..</a:t>
            </a:r>
            <a:r>
              <a:rPr lang="nb-NO" dirty="0" err="1">
                <a:ea typeface="Tahoma" panose="020B0604030504040204" pitchFamily="34" charset="0"/>
                <a:cs typeface="Tahoma" panose="020B0604030504040204" pitchFamily="34" charset="0"/>
              </a:rPr>
              <a:t>security</a:t>
            </a:r>
            <a:r>
              <a:rPr lang="nb-NO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dirty="0" err="1">
                <a:ea typeface="Tahoma" panose="020B0604030504040204" pitchFamily="34" charset="0"/>
                <a:cs typeface="Tahoma" panose="020B0604030504040204" pitchFamily="34" charset="0"/>
              </a:rPr>
              <a:t>requirements</a:t>
            </a:r>
            <a:endParaRPr lang="nb-NO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nb-NO" dirty="0" err="1">
                <a:ea typeface="Tahoma" panose="020B0604030504040204" pitchFamily="34" charset="0"/>
                <a:cs typeface="Tahoma" panose="020B0604030504040204" pitchFamily="34" charset="0"/>
              </a:rPr>
              <a:t>Provide</a:t>
            </a:r>
            <a:r>
              <a:rPr lang="nb-NO" dirty="0">
                <a:ea typeface="Tahoma" panose="020B0604030504040204" pitchFamily="34" charset="0"/>
                <a:cs typeface="Tahoma" panose="020B0604030504040204" pitchFamily="34" charset="0"/>
              </a:rPr>
              <a:t> a VDI </a:t>
            </a:r>
            <a:r>
              <a:rPr lang="nb-NO" dirty="0" err="1">
                <a:ea typeface="Tahoma" panose="020B0604030504040204" pitchFamily="34" charset="0"/>
                <a:cs typeface="Tahoma" panose="020B0604030504040204" pitchFamily="34" charset="0"/>
              </a:rPr>
              <a:t>that</a:t>
            </a:r>
            <a:r>
              <a:rPr lang="nb-NO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dirty="0" err="1">
                <a:ea typeface="Tahoma" panose="020B0604030504040204" pitchFamily="34" charset="0"/>
                <a:cs typeface="Tahoma" panose="020B0604030504040204" pitchFamily="34" charset="0"/>
              </a:rPr>
              <a:t>provides</a:t>
            </a:r>
            <a:r>
              <a:rPr lang="nb-NO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dirty="0" err="1">
                <a:ea typeface="Tahoma" panose="020B0604030504040204" pitchFamily="34" charset="0"/>
                <a:cs typeface="Tahoma" panose="020B0604030504040204" pitchFamily="34" charset="0"/>
              </a:rPr>
              <a:t>direct</a:t>
            </a:r>
            <a:r>
              <a:rPr lang="nb-NO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dirty="0" err="1">
                <a:ea typeface="Tahoma" panose="020B0604030504040204" pitchFamily="34" charset="0"/>
                <a:cs typeface="Tahoma" panose="020B0604030504040204" pitchFamily="34" charset="0"/>
              </a:rPr>
              <a:t>access</a:t>
            </a:r>
            <a:r>
              <a:rPr lang="nb-NO" dirty="0">
                <a:ea typeface="Tahoma" panose="020B0604030504040204" pitchFamily="34" charset="0"/>
                <a:cs typeface="Tahoma" panose="020B0604030504040204" pitchFamily="34" charset="0"/>
              </a:rPr>
              <a:t> to </a:t>
            </a:r>
            <a:r>
              <a:rPr lang="nb-NO" dirty="0" err="1">
                <a:ea typeface="Tahoma" panose="020B0604030504040204" pitchFamily="34" charset="0"/>
                <a:cs typeface="Tahoma" panose="020B0604030504040204" pitchFamily="34" charset="0"/>
              </a:rPr>
              <a:t>internal</a:t>
            </a:r>
            <a:r>
              <a:rPr lang="nb-NO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nb-NO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 dirty="0" err="1">
                <a:ea typeface="Tahoma" panose="020B0604030504040204" pitchFamily="34" charset="0"/>
                <a:cs typeface="Tahoma" panose="020B0604030504040204" pitchFamily="34" charset="0"/>
              </a:rPr>
              <a:t>resources</a:t>
            </a:r>
            <a:endParaRPr lang="nb-NO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nb-NO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nb-NO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nb-NO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nb-NO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2131D0-743A-4DD0-900B-8EA9B6DDE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395" y="445019"/>
            <a:ext cx="8063628" cy="351000"/>
          </a:xfrm>
        </p:spPr>
        <p:txBody>
          <a:bodyPr>
            <a:noAutofit/>
          </a:bodyPr>
          <a:lstStyle/>
          <a:p>
            <a:r>
              <a:rPr lang="nb-NO" sz="2400" b="1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Securing the workbench</a:t>
            </a:r>
            <a:endParaRPr lang="en-US" sz="2400" b="1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52D58C-4322-C9FA-5F16-52C8FCB58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9" y="1200734"/>
            <a:ext cx="3065668" cy="973333"/>
          </a:xfrm>
          <a:prstGeom prst="rect">
            <a:avLst/>
          </a:prstGeom>
        </p:spPr>
      </p:pic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1DF475DB-D73D-4D78-474C-282BFA443F67}"/>
              </a:ext>
            </a:extLst>
          </p:cNvPr>
          <p:cNvSpPr/>
          <p:nvPr/>
        </p:nvSpPr>
        <p:spPr>
          <a:xfrm>
            <a:off x="5725130" y="871369"/>
            <a:ext cx="2460836" cy="37636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89"/>
            <a:r>
              <a:rPr lang="nb-NO" sz="1500" b="1">
                <a:solidFill>
                  <a:prstClr val="white"/>
                </a:solidFill>
                <a:ea typeface="Tahoma" panose="020B0604030504040204" pitchFamily="34" charset="0"/>
                <a:cs typeface="Tahoma" panose="020B0604030504040204" pitchFamily="34" charset="0"/>
              </a:rPr>
              <a:t>Be careful with Copilot</a:t>
            </a:r>
            <a:endParaRPr lang="en-US" sz="1500" b="1">
              <a:solidFill>
                <a:prstClr val="white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50" name="Picture 2" descr="Microsoft Dev Box wrapped in a bow - luke.geek.nz">
            <a:extLst>
              <a:ext uri="{FF2B5EF4-FFF2-40B4-BE49-F238E27FC236}">
                <a16:creationId xmlns:a16="http://schemas.microsoft.com/office/drawing/2014/main" id="{2D4CA13A-AF71-7636-219C-D28474533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22" y="2346509"/>
            <a:ext cx="1480822" cy="235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508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F9A83C-300B-BAD5-90EE-AA675A70DE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0922" y="968461"/>
            <a:ext cx="8062059" cy="3753365"/>
          </a:xfrm>
        </p:spPr>
        <p:txBody>
          <a:bodyPr>
            <a:normAutofit/>
          </a:bodyPr>
          <a:lstStyle/>
          <a:p>
            <a:r>
              <a:rPr lang="nb-NO" sz="1800" b="1" dirty="0">
                <a:ea typeface="Tahoma" panose="020B0604030504040204" pitchFamily="34" charset="0"/>
                <a:cs typeface="Tahoma" panose="020B0604030504040204" pitchFamily="34" charset="0"/>
              </a:rPr>
              <a:t>Be careful with use of extensions</a:t>
            </a:r>
          </a:p>
          <a:p>
            <a:pPr lvl="1"/>
            <a:r>
              <a:rPr lang="nb-NO" sz="1600" dirty="0">
                <a:ea typeface="Tahoma" panose="020B0604030504040204" pitchFamily="34" charset="0"/>
                <a:cs typeface="Tahoma" panose="020B0604030504040204" pitchFamily="34" charset="0"/>
              </a:rPr>
              <a:t>Look for known/popular extensions</a:t>
            </a:r>
          </a:p>
          <a:p>
            <a:pPr lvl="1"/>
            <a:r>
              <a:rPr lang="nb-NO" sz="1600" dirty="0">
                <a:ea typeface="Tahoma" panose="020B0604030504040204" pitchFamily="34" charset="0"/>
                <a:cs typeface="Tahoma" panose="020B0604030504040204" pitchFamily="34" charset="0"/>
              </a:rPr>
              <a:t>Look for approved publishers</a:t>
            </a:r>
          </a:p>
          <a:p>
            <a:r>
              <a:rPr lang="nb-NO" sz="1800" b="1" dirty="0">
                <a:ea typeface="Tahoma" panose="020B0604030504040204" pitchFamily="34" charset="0"/>
                <a:cs typeface="Tahoma" panose="020B0604030504040204" pitchFamily="34" charset="0"/>
              </a:rPr>
              <a:t>Extensions for Code Scanning</a:t>
            </a:r>
          </a:p>
          <a:p>
            <a:pPr lvl="1"/>
            <a:r>
              <a:rPr lang="nb-NO" sz="1600" dirty="0">
                <a:ea typeface="Tahoma" panose="020B0604030504040204" pitchFamily="34" charset="0"/>
                <a:cs typeface="Tahoma" panose="020B0604030504040204" pitchFamily="34" charset="0"/>
              </a:rPr>
              <a:t>Checkov </a:t>
            </a:r>
          </a:p>
          <a:p>
            <a:pPr lvl="1"/>
            <a:r>
              <a:rPr lang="nb-NO" sz="1600" dirty="0">
                <a:ea typeface="Tahoma" panose="020B0604030504040204" pitchFamily="34" charset="0"/>
                <a:cs typeface="Tahoma" panose="020B0604030504040204" pitchFamily="34" charset="0"/>
              </a:rPr>
              <a:t>Trivy </a:t>
            </a:r>
          </a:p>
          <a:p>
            <a:pPr lvl="1"/>
            <a:r>
              <a:rPr lang="nb-NO" sz="1600" strike="sngStrike" dirty="0">
                <a:ea typeface="Tahoma" panose="020B0604030504040204" pitchFamily="34" charset="0"/>
                <a:cs typeface="Tahoma" panose="020B0604030504040204" pitchFamily="34" charset="0"/>
              </a:rPr>
              <a:t>Tfsec</a:t>
            </a:r>
          </a:p>
          <a:p>
            <a:pPr lvl="1"/>
            <a:r>
              <a:rPr lang="nb-NO" sz="1600" dirty="0">
                <a:ea typeface="Tahoma" panose="020B0604030504040204" pitchFamily="34" charset="0"/>
                <a:cs typeface="Tahoma" panose="020B0604030504040204" pitchFamily="34" charset="0"/>
              </a:rPr>
              <a:t>Snyk </a:t>
            </a:r>
          </a:p>
          <a:p>
            <a:pPr lvl="1"/>
            <a:r>
              <a:rPr lang="nb-NO" sz="1600" dirty="0">
                <a:ea typeface="Tahoma" panose="020B0604030504040204" pitchFamily="34" charset="0"/>
                <a:cs typeface="Tahoma" panose="020B0604030504040204" pitchFamily="34" charset="0"/>
              </a:rPr>
              <a:t>KICS (Checkmarx)</a:t>
            </a:r>
          </a:p>
          <a:p>
            <a:pPr marL="0" indent="0">
              <a:buNone/>
            </a:pPr>
            <a:endParaRPr lang="nb-NO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nb-NO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nb-NO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2131D0-743A-4DD0-900B-8EA9B6DDE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34" y="387643"/>
            <a:ext cx="8063628" cy="351000"/>
          </a:xfrm>
        </p:spPr>
        <p:txBody>
          <a:bodyPr>
            <a:noAutofit/>
          </a:bodyPr>
          <a:lstStyle/>
          <a:p>
            <a:r>
              <a:rPr lang="nb-NO" sz="2400" b="1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Securing the workbench</a:t>
            </a:r>
            <a:endParaRPr lang="en-US" sz="2400" b="1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1E0BED5-8985-C252-59DA-B7627F4C3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419" y="1068826"/>
            <a:ext cx="3835765" cy="146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3A3A024-99B5-1F40-D6D3-F6D625838DD5}"/>
              </a:ext>
            </a:extLst>
          </p:cNvPr>
          <p:cNvSpPr/>
          <p:nvPr/>
        </p:nvSpPr>
        <p:spPr>
          <a:xfrm>
            <a:off x="5681048" y="790759"/>
            <a:ext cx="2110450" cy="46692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89"/>
            <a:r>
              <a:rPr lang="nb-NO" sz="1500" b="1">
                <a:solidFill>
                  <a:prstClr val="white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Stealing PII data</a:t>
            </a:r>
            <a:endParaRPr lang="en-US" sz="1500" b="1">
              <a:solidFill>
                <a:prstClr val="white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EAED20CB-FFFC-A682-65C5-DB8A3865F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574" y="2746644"/>
            <a:ext cx="2510624" cy="189702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1430271-E023-DE2D-B41C-FD6B37CFC0B7}"/>
              </a:ext>
            </a:extLst>
          </p:cNvPr>
          <p:cNvSpPr/>
          <p:nvPr/>
        </p:nvSpPr>
        <p:spPr>
          <a:xfrm>
            <a:off x="5320481" y="2709579"/>
            <a:ext cx="2816941" cy="46692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89"/>
            <a:r>
              <a:rPr lang="nb-NO" sz="1500" b="1" dirty="0">
                <a:solidFill>
                  <a:prstClr val="white"/>
                </a:solidFill>
                <a:ea typeface="Tahoma" panose="020B0604030504040204" pitchFamily="34" charset="0"/>
                <a:cs typeface="Tahoma" panose="020B0604030504040204" pitchFamily="34" charset="0"/>
              </a:rPr>
              <a:t>Understand risk </a:t>
            </a:r>
            <a:r>
              <a:rPr lang="nb-NO" sz="1500" b="1" dirty="0" err="1">
                <a:solidFill>
                  <a:prstClr val="white"/>
                </a:solidFill>
                <a:ea typeface="Tahoma" panose="020B0604030504040204" pitchFamily="34" charset="0"/>
                <a:cs typeface="Tahoma" panose="020B0604030504040204" pitchFamily="34" charset="0"/>
              </a:rPr>
              <a:t>before</a:t>
            </a:r>
            <a:r>
              <a:rPr lang="nb-NO" sz="1500" b="1" dirty="0">
                <a:solidFill>
                  <a:prstClr val="white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1500" b="1" dirty="0" err="1">
                <a:solidFill>
                  <a:prstClr val="white"/>
                </a:solidFill>
                <a:ea typeface="Tahoma" panose="020B0604030504040204" pitchFamily="34" charset="0"/>
                <a:cs typeface="Tahoma" panose="020B0604030504040204" pitchFamily="34" charset="0"/>
              </a:rPr>
              <a:t>pushing</a:t>
            </a:r>
            <a:r>
              <a:rPr lang="nb-NO" sz="1500" b="1" dirty="0">
                <a:solidFill>
                  <a:prstClr val="white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in </a:t>
            </a:r>
            <a:r>
              <a:rPr lang="nb-NO" sz="1500" b="1" dirty="0" err="1">
                <a:solidFill>
                  <a:prstClr val="white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changes</a:t>
            </a:r>
            <a:endParaRPr lang="en-US" sz="1500" b="1" dirty="0">
              <a:solidFill>
                <a:prstClr val="white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029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3883D4-7C93-4426-B954-00080E4EA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037" y="498525"/>
            <a:ext cx="8063628" cy="409500"/>
          </a:xfrm>
        </p:spPr>
        <p:txBody>
          <a:bodyPr>
            <a:normAutofit/>
          </a:bodyPr>
          <a:lstStyle/>
          <a:p>
            <a:pPr>
              <a:tabLst>
                <a:tab pos="2227660" algn="l"/>
              </a:tabLst>
            </a:pPr>
            <a:r>
              <a:rPr lang="nb-NO" sz="2700" b="1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Zero-Trust Network Access (SSE/SASE)</a:t>
            </a:r>
          </a:p>
        </p:txBody>
      </p:sp>
      <p:grpSp>
        <p:nvGrpSpPr>
          <p:cNvPr id="25" name="Group 1245">
            <a:extLst>
              <a:ext uri="{FF2B5EF4-FFF2-40B4-BE49-F238E27FC236}">
                <a16:creationId xmlns:a16="http://schemas.microsoft.com/office/drawing/2014/main" id="{38B0F910-852F-2092-A56E-8B0A327F595B}"/>
              </a:ext>
            </a:extLst>
          </p:cNvPr>
          <p:cNvGrpSpPr>
            <a:grpSpLocks noChangeAspect="1"/>
          </p:cNvGrpSpPr>
          <p:nvPr/>
        </p:nvGrpSpPr>
        <p:grpSpPr>
          <a:xfrm>
            <a:off x="933968" y="2422146"/>
            <a:ext cx="514410" cy="773504"/>
            <a:chOff x="2559051" y="11390313"/>
            <a:chExt cx="431801" cy="649288"/>
          </a:xfrm>
        </p:grpSpPr>
        <p:sp>
          <p:nvSpPr>
            <p:cNvPr id="26" name="Freeform 663">
              <a:extLst>
                <a:ext uri="{FF2B5EF4-FFF2-40B4-BE49-F238E27FC236}">
                  <a16:creationId xmlns:a16="http://schemas.microsoft.com/office/drawing/2014/main" id="{6C58346E-7308-5FF6-FD9F-07C9554E76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914" y="11390313"/>
              <a:ext cx="373063" cy="361950"/>
            </a:xfrm>
            <a:custGeom>
              <a:avLst/>
              <a:gdLst>
                <a:gd name="T0" fmla="*/ 407 w 895"/>
                <a:gd name="T1" fmla="*/ 871 h 871"/>
                <a:gd name="T2" fmla="*/ 65 w 895"/>
                <a:gd name="T3" fmla="*/ 540 h 871"/>
                <a:gd name="T4" fmla="*/ 67 w 895"/>
                <a:gd name="T5" fmla="*/ 221 h 871"/>
                <a:gd name="T6" fmla="*/ 397 w 895"/>
                <a:gd name="T7" fmla="*/ 0 h 871"/>
                <a:gd name="T8" fmla="*/ 816 w 895"/>
                <a:gd name="T9" fmla="*/ 17 h 871"/>
                <a:gd name="T10" fmla="*/ 835 w 895"/>
                <a:gd name="T11" fmla="*/ 30 h 871"/>
                <a:gd name="T12" fmla="*/ 749 w 895"/>
                <a:gd name="T13" fmla="*/ 550 h 871"/>
                <a:gd name="T14" fmla="*/ 692 w 895"/>
                <a:gd name="T15" fmla="*/ 731 h 871"/>
                <a:gd name="T16" fmla="*/ 407 w 895"/>
                <a:gd name="T17" fmla="*/ 871 h 871"/>
                <a:gd name="T18" fmla="*/ 397 w 895"/>
                <a:gd name="T19" fmla="*/ 46 h 871"/>
                <a:gd name="T20" fmla="*/ 109 w 895"/>
                <a:gd name="T21" fmla="*/ 242 h 871"/>
                <a:gd name="T22" fmla="*/ 110 w 895"/>
                <a:gd name="T23" fmla="*/ 526 h 871"/>
                <a:gd name="T24" fmla="*/ 111 w 895"/>
                <a:gd name="T25" fmla="*/ 534 h 871"/>
                <a:gd name="T26" fmla="*/ 407 w 895"/>
                <a:gd name="T27" fmla="*/ 824 h 871"/>
                <a:gd name="T28" fmla="*/ 623 w 895"/>
                <a:gd name="T29" fmla="*/ 744 h 871"/>
                <a:gd name="T30" fmla="*/ 703 w 895"/>
                <a:gd name="T31" fmla="*/ 547 h 871"/>
                <a:gd name="T32" fmla="*/ 704 w 895"/>
                <a:gd name="T33" fmla="*/ 536 h 871"/>
                <a:gd name="T34" fmla="*/ 798 w 895"/>
                <a:gd name="T35" fmla="*/ 63 h 871"/>
                <a:gd name="T36" fmla="*/ 397 w 895"/>
                <a:gd name="T37" fmla="*/ 46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5" h="871">
                  <a:moveTo>
                    <a:pt x="407" y="871"/>
                  </a:moveTo>
                  <a:cubicBezTo>
                    <a:pt x="95" y="871"/>
                    <a:pt x="67" y="580"/>
                    <a:pt x="65" y="540"/>
                  </a:cubicBezTo>
                  <a:cubicBezTo>
                    <a:pt x="55" y="512"/>
                    <a:pt x="0" y="354"/>
                    <a:pt x="67" y="221"/>
                  </a:cubicBezTo>
                  <a:cubicBezTo>
                    <a:pt x="140" y="78"/>
                    <a:pt x="257" y="0"/>
                    <a:pt x="397" y="0"/>
                  </a:cubicBezTo>
                  <a:cubicBezTo>
                    <a:pt x="527" y="0"/>
                    <a:pt x="813" y="17"/>
                    <a:pt x="816" y="17"/>
                  </a:cubicBezTo>
                  <a:cubicBezTo>
                    <a:pt x="824" y="18"/>
                    <a:pt x="832" y="23"/>
                    <a:pt x="835" y="30"/>
                  </a:cubicBezTo>
                  <a:cubicBezTo>
                    <a:pt x="895" y="155"/>
                    <a:pt x="769" y="496"/>
                    <a:pt x="749" y="550"/>
                  </a:cubicBezTo>
                  <a:cubicBezTo>
                    <a:pt x="749" y="583"/>
                    <a:pt x="737" y="662"/>
                    <a:pt x="692" y="731"/>
                  </a:cubicBezTo>
                  <a:cubicBezTo>
                    <a:pt x="651" y="795"/>
                    <a:pt x="568" y="871"/>
                    <a:pt x="407" y="871"/>
                  </a:cubicBezTo>
                  <a:close/>
                  <a:moveTo>
                    <a:pt x="397" y="46"/>
                  </a:moveTo>
                  <a:cubicBezTo>
                    <a:pt x="273" y="46"/>
                    <a:pt x="174" y="114"/>
                    <a:pt x="109" y="242"/>
                  </a:cubicBezTo>
                  <a:cubicBezTo>
                    <a:pt x="46" y="366"/>
                    <a:pt x="109" y="524"/>
                    <a:pt x="110" y="526"/>
                  </a:cubicBezTo>
                  <a:cubicBezTo>
                    <a:pt x="111" y="529"/>
                    <a:pt x="111" y="531"/>
                    <a:pt x="111" y="534"/>
                  </a:cubicBezTo>
                  <a:cubicBezTo>
                    <a:pt x="112" y="546"/>
                    <a:pt x="120" y="824"/>
                    <a:pt x="407" y="824"/>
                  </a:cubicBezTo>
                  <a:cubicBezTo>
                    <a:pt x="499" y="824"/>
                    <a:pt x="572" y="797"/>
                    <a:pt x="623" y="744"/>
                  </a:cubicBezTo>
                  <a:cubicBezTo>
                    <a:pt x="699" y="665"/>
                    <a:pt x="703" y="555"/>
                    <a:pt x="703" y="547"/>
                  </a:cubicBezTo>
                  <a:cubicBezTo>
                    <a:pt x="702" y="544"/>
                    <a:pt x="703" y="540"/>
                    <a:pt x="704" y="536"/>
                  </a:cubicBezTo>
                  <a:cubicBezTo>
                    <a:pt x="742" y="437"/>
                    <a:pt x="830" y="167"/>
                    <a:pt x="798" y="63"/>
                  </a:cubicBezTo>
                  <a:cubicBezTo>
                    <a:pt x="738" y="59"/>
                    <a:pt x="509" y="46"/>
                    <a:pt x="397" y="46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nb-NO" sz="762">
                <a:solidFill>
                  <a:prstClr val="black"/>
                </a:solidFill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7" name="Freeform 664">
              <a:extLst>
                <a:ext uri="{FF2B5EF4-FFF2-40B4-BE49-F238E27FC236}">
                  <a16:creationId xmlns:a16="http://schemas.microsoft.com/office/drawing/2014/main" id="{FAA22398-BF01-A354-CC4A-41A1B2264E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6864" y="11780838"/>
              <a:ext cx="153988" cy="258763"/>
            </a:xfrm>
            <a:custGeom>
              <a:avLst/>
              <a:gdLst>
                <a:gd name="T0" fmla="*/ 344 w 369"/>
                <a:gd name="T1" fmla="*/ 624 h 624"/>
                <a:gd name="T2" fmla="*/ 321 w 369"/>
                <a:gd name="T3" fmla="*/ 601 h 624"/>
                <a:gd name="T4" fmla="*/ 321 w 369"/>
                <a:gd name="T5" fmla="*/ 297 h 624"/>
                <a:gd name="T6" fmla="*/ 263 w 369"/>
                <a:gd name="T7" fmla="*/ 158 h 624"/>
                <a:gd name="T8" fmla="*/ 18 w 369"/>
                <a:gd name="T9" fmla="*/ 48 h 624"/>
                <a:gd name="T10" fmla="*/ 5 w 369"/>
                <a:gd name="T11" fmla="*/ 17 h 624"/>
                <a:gd name="T12" fmla="*/ 36 w 369"/>
                <a:gd name="T13" fmla="*/ 5 h 624"/>
                <a:gd name="T14" fmla="*/ 285 w 369"/>
                <a:gd name="T15" fmla="*/ 117 h 624"/>
                <a:gd name="T16" fmla="*/ 367 w 369"/>
                <a:gd name="T17" fmla="*/ 298 h 624"/>
                <a:gd name="T18" fmla="*/ 367 w 369"/>
                <a:gd name="T19" fmla="*/ 601 h 624"/>
                <a:gd name="T20" fmla="*/ 344 w 369"/>
                <a:gd name="T21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9" h="624">
                  <a:moveTo>
                    <a:pt x="344" y="624"/>
                  </a:moveTo>
                  <a:cubicBezTo>
                    <a:pt x="331" y="624"/>
                    <a:pt x="321" y="614"/>
                    <a:pt x="321" y="601"/>
                  </a:cubicBezTo>
                  <a:cubicBezTo>
                    <a:pt x="321" y="297"/>
                    <a:pt x="321" y="297"/>
                    <a:pt x="321" y="297"/>
                  </a:cubicBezTo>
                  <a:cubicBezTo>
                    <a:pt x="321" y="296"/>
                    <a:pt x="322" y="191"/>
                    <a:pt x="263" y="158"/>
                  </a:cubicBezTo>
                  <a:cubicBezTo>
                    <a:pt x="192" y="119"/>
                    <a:pt x="20" y="48"/>
                    <a:pt x="18" y="48"/>
                  </a:cubicBezTo>
                  <a:cubicBezTo>
                    <a:pt x="6" y="43"/>
                    <a:pt x="0" y="29"/>
                    <a:pt x="5" y="17"/>
                  </a:cubicBezTo>
                  <a:cubicBezTo>
                    <a:pt x="10" y="5"/>
                    <a:pt x="24" y="0"/>
                    <a:pt x="36" y="5"/>
                  </a:cubicBezTo>
                  <a:cubicBezTo>
                    <a:pt x="43" y="8"/>
                    <a:pt x="212" y="77"/>
                    <a:pt x="285" y="117"/>
                  </a:cubicBezTo>
                  <a:cubicBezTo>
                    <a:pt x="369" y="164"/>
                    <a:pt x="367" y="293"/>
                    <a:pt x="367" y="298"/>
                  </a:cubicBezTo>
                  <a:cubicBezTo>
                    <a:pt x="367" y="601"/>
                    <a:pt x="367" y="601"/>
                    <a:pt x="367" y="601"/>
                  </a:cubicBezTo>
                  <a:cubicBezTo>
                    <a:pt x="367" y="614"/>
                    <a:pt x="357" y="624"/>
                    <a:pt x="344" y="624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nb-NO" sz="762">
                <a:solidFill>
                  <a:prstClr val="black"/>
                </a:solidFill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" name="Freeform 665">
              <a:extLst>
                <a:ext uri="{FF2B5EF4-FFF2-40B4-BE49-F238E27FC236}">
                  <a16:creationId xmlns:a16="http://schemas.microsoft.com/office/drawing/2014/main" id="{B4A99F7A-7987-9E1F-2DE1-597C018DED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7639" y="11712576"/>
              <a:ext cx="169863" cy="146050"/>
            </a:xfrm>
            <a:custGeom>
              <a:avLst/>
              <a:gdLst>
                <a:gd name="T0" fmla="*/ 202 w 410"/>
                <a:gd name="T1" fmla="*/ 350 h 350"/>
                <a:gd name="T2" fmla="*/ 5 w 410"/>
                <a:gd name="T3" fmla="*/ 199 h 350"/>
                <a:gd name="T4" fmla="*/ 17 w 410"/>
                <a:gd name="T5" fmla="*/ 169 h 350"/>
                <a:gd name="T6" fmla="*/ 48 w 410"/>
                <a:gd name="T7" fmla="*/ 181 h 350"/>
                <a:gd name="T8" fmla="*/ 202 w 410"/>
                <a:gd name="T9" fmla="*/ 303 h 350"/>
                <a:gd name="T10" fmla="*/ 364 w 410"/>
                <a:gd name="T11" fmla="*/ 185 h 350"/>
                <a:gd name="T12" fmla="*/ 364 w 410"/>
                <a:gd name="T13" fmla="*/ 24 h 350"/>
                <a:gd name="T14" fmla="*/ 387 w 410"/>
                <a:gd name="T15" fmla="*/ 0 h 350"/>
                <a:gd name="T16" fmla="*/ 410 w 410"/>
                <a:gd name="T17" fmla="*/ 24 h 350"/>
                <a:gd name="T18" fmla="*/ 410 w 410"/>
                <a:gd name="T19" fmla="*/ 190 h 350"/>
                <a:gd name="T20" fmla="*/ 408 w 410"/>
                <a:gd name="T21" fmla="*/ 200 h 350"/>
                <a:gd name="T22" fmla="*/ 202 w 410"/>
                <a:gd name="T23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0" h="350">
                  <a:moveTo>
                    <a:pt x="202" y="350"/>
                  </a:moveTo>
                  <a:cubicBezTo>
                    <a:pt x="69" y="350"/>
                    <a:pt x="7" y="205"/>
                    <a:pt x="5" y="199"/>
                  </a:cubicBezTo>
                  <a:cubicBezTo>
                    <a:pt x="0" y="187"/>
                    <a:pt x="5" y="174"/>
                    <a:pt x="17" y="169"/>
                  </a:cubicBezTo>
                  <a:cubicBezTo>
                    <a:pt x="29" y="164"/>
                    <a:pt x="43" y="169"/>
                    <a:pt x="48" y="181"/>
                  </a:cubicBezTo>
                  <a:cubicBezTo>
                    <a:pt x="48" y="182"/>
                    <a:pt x="100" y="303"/>
                    <a:pt x="202" y="303"/>
                  </a:cubicBezTo>
                  <a:cubicBezTo>
                    <a:pt x="299" y="303"/>
                    <a:pt x="353" y="206"/>
                    <a:pt x="364" y="185"/>
                  </a:cubicBezTo>
                  <a:cubicBezTo>
                    <a:pt x="364" y="24"/>
                    <a:pt x="364" y="24"/>
                    <a:pt x="364" y="24"/>
                  </a:cubicBezTo>
                  <a:cubicBezTo>
                    <a:pt x="364" y="11"/>
                    <a:pt x="374" y="0"/>
                    <a:pt x="387" y="0"/>
                  </a:cubicBezTo>
                  <a:cubicBezTo>
                    <a:pt x="400" y="0"/>
                    <a:pt x="410" y="11"/>
                    <a:pt x="410" y="24"/>
                  </a:cubicBezTo>
                  <a:cubicBezTo>
                    <a:pt x="410" y="190"/>
                    <a:pt x="410" y="190"/>
                    <a:pt x="410" y="190"/>
                  </a:cubicBezTo>
                  <a:cubicBezTo>
                    <a:pt x="410" y="193"/>
                    <a:pt x="409" y="197"/>
                    <a:pt x="408" y="200"/>
                  </a:cubicBezTo>
                  <a:cubicBezTo>
                    <a:pt x="405" y="206"/>
                    <a:pt x="340" y="350"/>
                    <a:pt x="202" y="350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nb-NO" sz="762">
                <a:solidFill>
                  <a:prstClr val="black"/>
                </a:solidFill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9" name="Freeform 666">
              <a:extLst>
                <a:ext uri="{FF2B5EF4-FFF2-40B4-BE49-F238E27FC236}">
                  <a16:creationId xmlns:a16="http://schemas.microsoft.com/office/drawing/2014/main" id="{F75067F8-2D5B-F6FB-0F5A-5ADBC27AAD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2564" y="11479213"/>
              <a:ext cx="128588" cy="46038"/>
            </a:xfrm>
            <a:custGeom>
              <a:avLst/>
              <a:gdLst>
                <a:gd name="T0" fmla="*/ 283 w 309"/>
                <a:gd name="T1" fmla="*/ 110 h 110"/>
                <a:gd name="T2" fmla="*/ 270 w 309"/>
                <a:gd name="T3" fmla="*/ 106 h 110"/>
                <a:gd name="T4" fmla="*/ 24 w 309"/>
                <a:gd name="T5" fmla="*/ 49 h 110"/>
                <a:gd name="T6" fmla="*/ 0 w 309"/>
                <a:gd name="T7" fmla="*/ 27 h 110"/>
                <a:gd name="T8" fmla="*/ 23 w 309"/>
                <a:gd name="T9" fmla="*/ 3 h 110"/>
                <a:gd name="T10" fmla="*/ 295 w 309"/>
                <a:gd name="T11" fmla="*/ 67 h 110"/>
                <a:gd name="T12" fmla="*/ 302 w 309"/>
                <a:gd name="T13" fmla="*/ 99 h 110"/>
                <a:gd name="T14" fmla="*/ 283 w 309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9" h="110">
                  <a:moveTo>
                    <a:pt x="283" y="110"/>
                  </a:moveTo>
                  <a:cubicBezTo>
                    <a:pt x="278" y="110"/>
                    <a:pt x="274" y="109"/>
                    <a:pt x="270" y="106"/>
                  </a:cubicBezTo>
                  <a:cubicBezTo>
                    <a:pt x="178" y="47"/>
                    <a:pt x="26" y="50"/>
                    <a:pt x="24" y="49"/>
                  </a:cubicBezTo>
                  <a:cubicBezTo>
                    <a:pt x="11" y="50"/>
                    <a:pt x="1" y="39"/>
                    <a:pt x="0" y="27"/>
                  </a:cubicBezTo>
                  <a:cubicBezTo>
                    <a:pt x="0" y="14"/>
                    <a:pt x="10" y="3"/>
                    <a:pt x="23" y="3"/>
                  </a:cubicBezTo>
                  <a:cubicBezTo>
                    <a:pt x="30" y="2"/>
                    <a:pt x="192" y="0"/>
                    <a:pt x="295" y="67"/>
                  </a:cubicBezTo>
                  <a:cubicBezTo>
                    <a:pt x="306" y="74"/>
                    <a:pt x="309" y="88"/>
                    <a:pt x="302" y="99"/>
                  </a:cubicBezTo>
                  <a:cubicBezTo>
                    <a:pt x="298" y="106"/>
                    <a:pt x="290" y="110"/>
                    <a:pt x="283" y="110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nb-NO" sz="762">
                <a:solidFill>
                  <a:prstClr val="black"/>
                </a:solidFill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0" name="Freeform 667">
              <a:extLst>
                <a:ext uri="{FF2B5EF4-FFF2-40B4-BE49-F238E27FC236}">
                  <a16:creationId xmlns:a16="http://schemas.microsoft.com/office/drawing/2014/main" id="{3BA43582-E46D-1B17-16B1-240714789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9051" y="11715751"/>
              <a:ext cx="150813" cy="323850"/>
            </a:xfrm>
            <a:custGeom>
              <a:avLst/>
              <a:gdLst>
                <a:gd name="T0" fmla="*/ 26 w 366"/>
                <a:gd name="T1" fmla="*/ 780 h 780"/>
                <a:gd name="T2" fmla="*/ 3 w 366"/>
                <a:gd name="T3" fmla="*/ 757 h 780"/>
                <a:gd name="T4" fmla="*/ 3 w 366"/>
                <a:gd name="T5" fmla="*/ 453 h 780"/>
                <a:gd name="T6" fmla="*/ 85 w 366"/>
                <a:gd name="T7" fmla="*/ 273 h 780"/>
                <a:gd name="T8" fmla="*/ 320 w 366"/>
                <a:gd name="T9" fmla="*/ 167 h 780"/>
                <a:gd name="T10" fmla="*/ 320 w 366"/>
                <a:gd name="T11" fmla="*/ 23 h 780"/>
                <a:gd name="T12" fmla="*/ 343 w 366"/>
                <a:gd name="T13" fmla="*/ 0 h 780"/>
                <a:gd name="T14" fmla="*/ 366 w 366"/>
                <a:gd name="T15" fmla="*/ 23 h 780"/>
                <a:gd name="T16" fmla="*/ 366 w 366"/>
                <a:gd name="T17" fmla="*/ 182 h 780"/>
                <a:gd name="T18" fmla="*/ 352 w 366"/>
                <a:gd name="T19" fmla="*/ 204 h 780"/>
                <a:gd name="T20" fmla="*/ 107 w 366"/>
                <a:gd name="T21" fmla="*/ 314 h 780"/>
                <a:gd name="T22" fmla="*/ 49 w 366"/>
                <a:gd name="T23" fmla="*/ 453 h 780"/>
                <a:gd name="T24" fmla="*/ 49 w 366"/>
                <a:gd name="T25" fmla="*/ 757 h 780"/>
                <a:gd name="T26" fmla="*/ 26 w 366"/>
                <a:gd name="T27" fmla="*/ 78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6" h="780">
                  <a:moveTo>
                    <a:pt x="26" y="780"/>
                  </a:moveTo>
                  <a:cubicBezTo>
                    <a:pt x="13" y="780"/>
                    <a:pt x="3" y="770"/>
                    <a:pt x="3" y="757"/>
                  </a:cubicBezTo>
                  <a:cubicBezTo>
                    <a:pt x="3" y="453"/>
                    <a:pt x="3" y="453"/>
                    <a:pt x="3" y="453"/>
                  </a:cubicBezTo>
                  <a:cubicBezTo>
                    <a:pt x="3" y="449"/>
                    <a:pt x="0" y="320"/>
                    <a:pt x="85" y="273"/>
                  </a:cubicBezTo>
                  <a:cubicBezTo>
                    <a:pt x="146" y="240"/>
                    <a:pt x="276" y="185"/>
                    <a:pt x="320" y="167"/>
                  </a:cubicBezTo>
                  <a:cubicBezTo>
                    <a:pt x="320" y="23"/>
                    <a:pt x="320" y="23"/>
                    <a:pt x="320" y="23"/>
                  </a:cubicBezTo>
                  <a:cubicBezTo>
                    <a:pt x="320" y="10"/>
                    <a:pt x="330" y="0"/>
                    <a:pt x="343" y="0"/>
                  </a:cubicBezTo>
                  <a:cubicBezTo>
                    <a:pt x="356" y="0"/>
                    <a:pt x="366" y="10"/>
                    <a:pt x="366" y="23"/>
                  </a:cubicBezTo>
                  <a:cubicBezTo>
                    <a:pt x="366" y="182"/>
                    <a:pt x="366" y="182"/>
                    <a:pt x="366" y="182"/>
                  </a:cubicBezTo>
                  <a:cubicBezTo>
                    <a:pt x="366" y="192"/>
                    <a:pt x="361" y="200"/>
                    <a:pt x="352" y="204"/>
                  </a:cubicBezTo>
                  <a:cubicBezTo>
                    <a:pt x="350" y="204"/>
                    <a:pt x="178" y="275"/>
                    <a:pt x="107" y="314"/>
                  </a:cubicBezTo>
                  <a:cubicBezTo>
                    <a:pt x="48" y="347"/>
                    <a:pt x="49" y="452"/>
                    <a:pt x="49" y="453"/>
                  </a:cubicBezTo>
                  <a:cubicBezTo>
                    <a:pt x="49" y="757"/>
                    <a:pt x="49" y="757"/>
                    <a:pt x="49" y="757"/>
                  </a:cubicBezTo>
                  <a:cubicBezTo>
                    <a:pt x="49" y="770"/>
                    <a:pt x="39" y="780"/>
                    <a:pt x="26" y="780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nb-NO" sz="762">
                <a:solidFill>
                  <a:prstClr val="black"/>
                </a:solidFill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95EF54B9-578C-1329-B37B-D8C8DC96E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049" y="2496550"/>
            <a:ext cx="837059" cy="68265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BD652A5-C0A1-E96D-B256-2D1446343F63}"/>
              </a:ext>
            </a:extLst>
          </p:cNvPr>
          <p:cNvSpPr txBox="1"/>
          <p:nvPr/>
        </p:nvSpPr>
        <p:spPr>
          <a:xfrm>
            <a:off x="985031" y="3209810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189"/>
            <a:r>
              <a:rPr lang="nb-NO" sz="200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End-</a:t>
            </a:r>
            <a:r>
              <a:rPr lang="nb-NO" sz="2000" b="1" dirty="0" err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user</a:t>
            </a:r>
            <a:endParaRPr lang="en-US" sz="2000" b="1" dirty="0">
              <a:solidFill>
                <a:schemeClr val="bg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BB88B160-0F32-6F0A-9CF5-8B8B25E7ED5F}"/>
              </a:ext>
            </a:extLst>
          </p:cNvPr>
          <p:cNvSpPr/>
          <p:nvPr/>
        </p:nvSpPr>
        <p:spPr>
          <a:xfrm>
            <a:off x="4174328" y="2105246"/>
            <a:ext cx="1512168" cy="1073954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89"/>
            <a:r>
              <a:rPr lang="nb-NO" sz="1800" b="1">
                <a:solidFill>
                  <a:prstClr val="black"/>
                </a:solidFill>
                <a:ea typeface="Tahoma" panose="020B0604030504040204" pitchFamily="34" charset="0"/>
                <a:cs typeface="Tahoma" panose="020B0604030504040204" pitchFamily="34" charset="0"/>
              </a:rPr>
              <a:t>ZTNA Magic </a:t>
            </a:r>
            <a:endParaRPr lang="en-US" sz="1800" b="1">
              <a:solidFill>
                <a:prstClr val="black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093D6CCB-EFE3-127C-F1A8-4B5F737AFF5F}"/>
              </a:ext>
            </a:extLst>
          </p:cNvPr>
          <p:cNvSpPr/>
          <p:nvPr/>
        </p:nvSpPr>
        <p:spPr>
          <a:xfrm>
            <a:off x="2590153" y="2634736"/>
            <a:ext cx="649061" cy="432048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89"/>
            <a:endParaRPr lang="en-US" sz="1800">
              <a:solidFill>
                <a:prstClr val="black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3840CBB4-56D7-C471-75E4-79C867B46BD8}"/>
              </a:ext>
            </a:extLst>
          </p:cNvPr>
          <p:cNvSpPr/>
          <p:nvPr/>
        </p:nvSpPr>
        <p:spPr>
          <a:xfrm>
            <a:off x="6550593" y="2634736"/>
            <a:ext cx="576064" cy="432048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89"/>
            <a:endParaRPr lang="en-US" sz="1800">
              <a:solidFill>
                <a:prstClr val="black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136725C-E781-A940-FA86-B145F16FE15C}"/>
              </a:ext>
            </a:extLst>
          </p:cNvPr>
          <p:cNvSpPr/>
          <p:nvPr/>
        </p:nvSpPr>
        <p:spPr>
          <a:xfrm>
            <a:off x="7198665" y="2018050"/>
            <a:ext cx="1584176" cy="1624799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189"/>
            <a:r>
              <a:rPr lang="nb-NO" sz="1400" b="1">
                <a:solidFill>
                  <a:prstClr val="white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CI/CD</a:t>
            </a:r>
          </a:p>
          <a:p>
            <a:pPr defTabSz="457189"/>
            <a:r>
              <a:rPr lang="nb-NO" sz="1400" b="1">
                <a:solidFill>
                  <a:prstClr val="white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Source Code</a:t>
            </a:r>
          </a:p>
          <a:p>
            <a:pPr defTabSz="457189"/>
            <a:r>
              <a:rPr lang="nb-NO" sz="1400" b="1">
                <a:solidFill>
                  <a:prstClr val="white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Automation </a:t>
            </a:r>
          </a:p>
          <a:p>
            <a:pPr defTabSz="457189"/>
            <a:r>
              <a:rPr lang="nb-NO" sz="1400" b="1">
                <a:solidFill>
                  <a:prstClr val="white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Web Apps</a:t>
            </a:r>
          </a:p>
          <a:p>
            <a:pPr defTabSz="457189"/>
            <a:r>
              <a:rPr lang="nb-NO" sz="1400" b="1">
                <a:solidFill>
                  <a:prstClr val="white"/>
                </a:solidFill>
                <a:ea typeface="Tahoma" panose="020B0604030504040204" pitchFamily="34" charset="0"/>
                <a:cs typeface="Tahoma" panose="020B0604030504040204" pitchFamily="34" charset="0"/>
              </a:rPr>
              <a:t>Jumphost</a:t>
            </a:r>
            <a:endParaRPr lang="en-US" sz="1400" b="1">
              <a:solidFill>
                <a:prstClr val="white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4319D99-2987-6DDB-8E51-1286F80FDF17}"/>
              </a:ext>
            </a:extLst>
          </p:cNvPr>
          <p:cNvSpPr/>
          <p:nvPr/>
        </p:nvSpPr>
        <p:spPr>
          <a:xfrm>
            <a:off x="4000713" y="1122568"/>
            <a:ext cx="1757792" cy="362456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nb-NO" sz="1400" b="1">
                <a:solidFill>
                  <a:prstClr val="white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Identity Posture</a:t>
            </a:r>
            <a:endParaRPr lang="en-US" sz="1400" b="1">
              <a:solidFill>
                <a:prstClr val="white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3C9AADD-611F-F401-159A-9883B1F92F97}"/>
              </a:ext>
            </a:extLst>
          </p:cNvPr>
          <p:cNvSpPr/>
          <p:nvPr/>
        </p:nvSpPr>
        <p:spPr>
          <a:xfrm>
            <a:off x="4000713" y="1589160"/>
            <a:ext cx="1757792" cy="362456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nb-NO" sz="1400" b="1">
                <a:solidFill>
                  <a:prstClr val="white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Device Posture</a:t>
            </a:r>
            <a:endParaRPr lang="en-US" sz="1400" b="1">
              <a:solidFill>
                <a:prstClr val="white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A508E0A-D0A6-6335-7E82-30636E346884}"/>
              </a:ext>
            </a:extLst>
          </p:cNvPr>
          <p:cNvSpPr/>
          <p:nvPr/>
        </p:nvSpPr>
        <p:spPr>
          <a:xfrm>
            <a:off x="3742280" y="3282808"/>
            <a:ext cx="2345676" cy="362456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nb-NO" sz="1200" b="1">
                <a:solidFill>
                  <a:prstClr val="white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Condition based access</a:t>
            </a:r>
            <a:endParaRPr lang="en-US" sz="1200" b="1">
              <a:solidFill>
                <a:prstClr val="white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483AA42-B269-8E86-3997-08BD5E6197AB}"/>
              </a:ext>
            </a:extLst>
          </p:cNvPr>
          <p:cNvSpPr/>
          <p:nvPr/>
        </p:nvSpPr>
        <p:spPr>
          <a:xfrm>
            <a:off x="3793578" y="3714856"/>
            <a:ext cx="1100830" cy="301434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nb-NO" sz="1100" b="1">
                <a:solidFill>
                  <a:prstClr val="white"/>
                </a:solidFill>
                <a:ea typeface="Tahoma" panose="020B0604030504040204" pitchFamily="34" charset="0"/>
                <a:cs typeface="Tahoma" panose="020B0604030504040204" pitchFamily="34" charset="0"/>
              </a:rPr>
              <a:t>Lokasjon</a:t>
            </a:r>
            <a:endParaRPr lang="en-US" sz="1100" b="1">
              <a:solidFill>
                <a:prstClr val="white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6915DB3-B9F2-A0C1-77BB-39CE0B1A57CD}"/>
              </a:ext>
            </a:extLst>
          </p:cNvPr>
          <p:cNvSpPr/>
          <p:nvPr/>
        </p:nvSpPr>
        <p:spPr>
          <a:xfrm>
            <a:off x="4966416" y="3714856"/>
            <a:ext cx="1100830" cy="301434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nb-NO" sz="1100" b="1">
                <a:solidFill>
                  <a:prstClr val="white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Tidspunkt</a:t>
            </a:r>
            <a:endParaRPr lang="en-US" sz="1100" b="1">
              <a:solidFill>
                <a:prstClr val="white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71F51E1-5EA3-8F6D-F880-97F9E99AC4D1}"/>
              </a:ext>
            </a:extLst>
          </p:cNvPr>
          <p:cNvSpPr/>
          <p:nvPr/>
        </p:nvSpPr>
        <p:spPr>
          <a:xfrm>
            <a:off x="3793578" y="4074896"/>
            <a:ext cx="1100830" cy="301434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nb-NO" sz="1100" b="1">
                <a:solidFill>
                  <a:prstClr val="white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endParaRPr lang="en-US" sz="1100" b="1">
              <a:solidFill>
                <a:prstClr val="white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07D823CA-5560-B585-458B-AEEC8159522E}"/>
              </a:ext>
            </a:extLst>
          </p:cNvPr>
          <p:cNvSpPr/>
          <p:nvPr/>
        </p:nvSpPr>
        <p:spPr>
          <a:xfrm>
            <a:off x="4966416" y="4074896"/>
            <a:ext cx="1100830" cy="301434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r>
              <a:rPr lang="nb-NO" sz="1100" b="1">
                <a:solidFill>
                  <a:prstClr val="white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Session</a:t>
            </a:r>
            <a:endParaRPr lang="en-US" sz="1100" b="1">
              <a:solidFill>
                <a:prstClr val="white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Double Brace 43">
            <a:extLst>
              <a:ext uri="{FF2B5EF4-FFF2-40B4-BE49-F238E27FC236}">
                <a16:creationId xmlns:a16="http://schemas.microsoft.com/office/drawing/2014/main" id="{A54ACA56-5E4B-1AA1-CE4B-5C99EAD0A876}"/>
              </a:ext>
            </a:extLst>
          </p:cNvPr>
          <p:cNvSpPr/>
          <p:nvPr/>
        </p:nvSpPr>
        <p:spPr>
          <a:xfrm>
            <a:off x="3310233" y="1050560"/>
            <a:ext cx="3168352" cy="3528392"/>
          </a:xfrm>
          <a:prstGeom prst="bracePair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189"/>
            <a:endParaRPr lang="en-US" sz="1800">
              <a:solidFill>
                <a:prstClr val="black"/>
              </a:solidFill>
              <a:highlight>
                <a:srgbClr val="FFFF00"/>
              </a:highlight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1002620-0448-6412-3EEA-40F3AB47B18D}"/>
              </a:ext>
            </a:extLst>
          </p:cNvPr>
          <p:cNvSpPr/>
          <p:nvPr/>
        </p:nvSpPr>
        <p:spPr>
          <a:xfrm>
            <a:off x="958443" y="1528996"/>
            <a:ext cx="2110450" cy="71409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89"/>
            <a:r>
              <a:rPr lang="nb-NO" sz="1800" b="1">
                <a:solidFill>
                  <a:prstClr val="white"/>
                </a:solidFill>
                <a:ea typeface="Tahoma" panose="020B0604030504040204" pitchFamily="34" charset="0"/>
                <a:cs typeface="Tahoma" panose="020B0604030504040204" pitchFamily="34" charset="0"/>
              </a:rPr>
              <a:t>Never Trust   Always Verify</a:t>
            </a:r>
            <a:endParaRPr lang="en-US" sz="1800" b="1">
              <a:solidFill>
                <a:prstClr val="white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kstSylinder 1">
            <a:extLst>
              <a:ext uri="{FF2B5EF4-FFF2-40B4-BE49-F238E27FC236}">
                <a16:creationId xmlns:a16="http://schemas.microsoft.com/office/drawing/2014/main" id="{7E185F26-D714-C7B6-501D-00178C7DABBF}"/>
              </a:ext>
            </a:extLst>
          </p:cNvPr>
          <p:cNvSpPr txBox="1"/>
          <p:nvPr/>
        </p:nvSpPr>
        <p:spPr>
          <a:xfrm>
            <a:off x="7090365" y="1310164"/>
            <a:ext cx="1800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</a:rPr>
              <a:t>Developer </a:t>
            </a:r>
            <a:r>
              <a:rPr lang="nb-NO" sz="2000" b="1" dirty="0" err="1">
                <a:solidFill>
                  <a:schemeClr val="bg1"/>
                </a:solidFill>
              </a:rPr>
              <a:t>Ecosystem</a:t>
            </a:r>
            <a:endParaRPr lang="nb-NO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0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245">
            <a:extLst>
              <a:ext uri="{FF2B5EF4-FFF2-40B4-BE49-F238E27FC236}">
                <a16:creationId xmlns:a16="http://schemas.microsoft.com/office/drawing/2014/main" id="{4A5FC1FD-9E54-B8AB-61D2-1EA88F9A02FF}"/>
              </a:ext>
            </a:extLst>
          </p:cNvPr>
          <p:cNvGrpSpPr>
            <a:grpSpLocks noChangeAspect="1"/>
          </p:cNvGrpSpPr>
          <p:nvPr/>
        </p:nvGrpSpPr>
        <p:grpSpPr>
          <a:xfrm>
            <a:off x="844027" y="2861857"/>
            <a:ext cx="514410" cy="773504"/>
            <a:chOff x="2559051" y="11390313"/>
            <a:chExt cx="431801" cy="649288"/>
          </a:xfrm>
        </p:grpSpPr>
        <p:sp>
          <p:nvSpPr>
            <p:cNvPr id="5" name="Freeform 663">
              <a:extLst>
                <a:ext uri="{FF2B5EF4-FFF2-40B4-BE49-F238E27FC236}">
                  <a16:creationId xmlns:a16="http://schemas.microsoft.com/office/drawing/2014/main" id="{30728118-E25E-D820-564D-00604A7B1D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914" y="11390313"/>
              <a:ext cx="373063" cy="361950"/>
            </a:xfrm>
            <a:custGeom>
              <a:avLst/>
              <a:gdLst>
                <a:gd name="T0" fmla="*/ 407 w 895"/>
                <a:gd name="T1" fmla="*/ 871 h 871"/>
                <a:gd name="T2" fmla="*/ 65 w 895"/>
                <a:gd name="T3" fmla="*/ 540 h 871"/>
                <a:gd name="T4" fmla="*/ 67 w 895"/>
                <a:gd name="T5" fmla="*/ 221 h 871"/>
                <a:gd name="T6" fmla="*/ 397 w 895"/>
                <a:gd name="T7" fmla="*/ 0 h 871"/>
                <a:gd name="T8" fmla="*/ 816 w 895"/>
                <a:gd name="T9" fmla="*/ 17 h 871"/>
                <a:gd name="T10" fmla="*/ 835 w 895"/>
                <a:gd name="T11" fmla="*/ 30 h 871"/>
                <a:gd name="T12" fmla="*/ 749 w 895"/>
                <a:gd name="T13" fmla="*/ 550 h 871"/>
                <a:gd name="T14" fmla="*/ 692 w 895"/>
                <a:gd name="T15" fmla="*/ 731 h 871"/>
                <a:gd name="T16" fmla="*/ 407 w 895"/>
                <a:gd name="T17" fmla="*/ 871 h 871"/>
                <a:gd name="T18" fmla="*/ 397 w 895"/>
                <a:gd name="T19" fmla="*/ 46 h 871"/>
                <a:gd name="T20" fmla="*/ 109 w 895"/>
                <a:gd name="T21" fmla="*/ 242 h 871"/>
                <a:gd name="T22" fmla="*/ 110 w 895"/>
                <a:gd name="T23" fmla="*/ 526 h 871"/>
                <a:gd name="T24" fmla="*/ 111 w 895"/>
                <a:gd name="T25" fmla="*/ 534 h 871"/>
                <a:gd name="T26" fmla="*/ 407 w 895"/>
                <a:gd name="T27" fmla="*/ 824 h 871"/>
                <a:gd name="T28" fmla="*/ 623 w 895"/>
                <a:gd name="T29" fmla="*/ 744 h 871"/>
                <a:gd name="T30" fmla="*/ 703 w 895"/>
                <a:gd name="T31" fmla="*/ 547 h 871"/>
                <a:gd name="T32" fmla="*/ 704 w 895"/>
                <a:gd name="T33" fmla="*/ 536 h 871"/>
                <a:gd name="T34" fmla="*/ 798 w 895"/>
                <a:gd name="T35" fmla="*/ 63 h 871"/>
                <a:gd name="T36" fmla="*/ 397 w 895"/>
                <a:gd name="T37" fmla="*/ 46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5" h="871">
                  <a:moveTo>
                    <a:pt x="407" y="871"/>
                  </a:moveTo>
                  <a:cubicBezTo>
                    <a:pt x="95" y="871"/>
                    <a:pt x="67" y="580"/>
                    <a:pt x="65" y="540"/>
                  </a:cubicBezTo>
                  <a:cubicBezTo>
                    <a:pt x="55" y="512"/>
                    <a:pt x="0" y="354"/>
                    <a:pt x="67" y="221"/>
                  </a:cubicBezTo>
                  <a:cubicBezTo>
                    <a:pt x="140" y="78"/>
                    <a:pt x="257" y="0"/>
                    <a:pt x="397" y="0"/>
                  </a:cubicBezTo>
                  <a:cubicBezTo>
                    <a:pt x="527" y="0"/>
                    <a:pt x="813" y="17"/>
                    <a:pt x="816" y="17"/>
                  </a:cubicBezTo>
                  <a:cubicBezTo>
                    <a:pt x="824" y="18"/>
                    <a:pt x="832" y="23"/>
                    <a:pt x="835" y="30"/>
                  </a:cubicBezTo>
                  <a:cubicBezTo>
                    <a:pt x="895" y="155"/>
                    <a:pt x="769" y="496"/>
                    <a:pt x="749" y="550"/>
                  </a:cubicBezTo>
                  <a:cubicBezTo>
                    <a:pt x="749" y="583"/>
                    <a:pt x="737" y="662"/>
                    <a:pt x="692" y="731"/>
                  </a:cubicBezTo>
                  <a:cubicBezTo>
                    <a:pt x="651" y="795"/>
                    <a:pt x="568" y="871"/>
                    <a:pt x="407" y="871"/>
                  </a:cubicBezTo>
                  <a:close/>
                  <a:moveTo>
                    <a:pt x="397" y="46"/>
                  </a:moveTo>
                  <a:cubicBezTo>
                    <a:pt x="273" y="46"/>
                    <a:pt x="174" y="114"/>
                    <a:pt x="109" y="242"/>
                  </a:cubicBezTo>
                  <a:cubicBezTo>
                    <a:pt x="46" y="366"/>
                    <a:pt x="109" y="524"/>
                    <a:pt x="110" y="526"/>
                  </a:cubicBezTo>
                  <a:cubicBezTo>
                    <a:pt x="111" y="529"/>
                    <a:pt x="111" y="531"/>
                    <a:pt x="111" y="534"/>
                  </a:cubicBezTo>
                  <a:cubicBezTo>
                    <a:pt x="112" y="546"/>
                    <a:pt x="120" y="824"/>
                    <a:pt x="407" y="824"/>
                  </a:cubicBezTo>
                  <a:cubicBezTo>
                    <a:pt x="499" y="824"/>
                    <a:pt x="572" y="797"/>
                    <a:pt x="623" y="744"/>
                  </a:cubicBezTo>
                  <a:cubicBezTo>
                    <a:pt x="699" y="665"/>
                    <a:pt x="703" y="555"/>
                    <a:pt x="703" y="547"/>
                  </a:cubicBezTo>
                  <a:cubicBezTo>
                    <a:pt x="702" y="544"/>
                    <a:pt x="703" y="540"/>
                    <a:pt x="704" y="536"/>
                  </a:cubicBezTo>
                  <a:cubicBezTo>
                    <a:pt x="742" y="437"/>
                    <a:pt x="830" y="167"/>
                    <a:pt x="798" y="63"/>
                  </a:cubicBezTo>
                  <a:cubicBezTo>
                    <a:pt x="738" y="59"/>
                    <a:pt x="509" y="46"/>
                    <a:pt x="397" y="46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nb-NO" sz="762">
                <a:solidFill>
                  <a:prstClr val="black"/>
                </a:solidFill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Freeform 664">
              <a:extLst>
                <a:ext uri="{FF2B5EF4-FFF2-40B4-BE49-F238E27FC236}">
                  <a16:creationId xmlns:a16="http://schemas.microsoft.com/office/drawing/2014/main" id="{95325D7B-28C1-7EC9-9140-BDA2DD7DDA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6864" y="11780838"/>
              <a:ext cx="153988" cy="258763"/>
            </a:xfrm>
            <a:custGeom>
              <a:avLst/>
              <a:gdLst>
                <a:gd name="T0" fmla="*/ 344 w 369"/>
                <a:gd name="T1" fmla="*/ 624 h 624"/>
                <a:gd name="T2" fmla="*/ 321 w 369"/>
                <a:gd name="T3" fmla="*/ 601 h 624"/>
                <a:gd name="T4" fmla="*/ 321 w 369"/>
                <a:gd name="T5" fmla="*/ 297 h 624"/>
                <a:gd name="T6" fmla="*/ 263 w 369"/>
                <a:gd name="T7" fmla="*/ 158 h 624"/>
                <a:gd name="T8" fmla="*/ 18 w 369"/>
                <a:gd name="T9" fmla="*/ 48 h 624"/>
                <a:gd name="T10" fmla="*/ 5 w 369"/>
                <a:gd name="T11" fmla="*/ 17 h 624"/>
                <a:gd name="T12" fmla="*/ 36 w 369"/>
                <a:gd name="T13" fmla="*/ 5 h 624"/>
                <a:gd name="T14" fmla="*/ 285 w 369"/>
                <a:gd name="T15" fmla="*/ 117 h 624"/>
                <a:gd name="T16" fmla="*/ 367 w 369"/>
                <a:gd name="T17" fmla="*/ 298 h 624"/>
                <a:gd name="T18" fmla="*/ 367 w 369"/>
                <a:gd name="T19" fmla="*/ 601 h 624"/>
                <a:gd name="T20" fmla="*/ 344 w 369"/>
                <a:gd name="T21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9" h="624">
                  <a:moveTo>
                    <a:pt x="344" y="624"/>
                  </a:moveTo>
                  <a:cubicBezTo>
                    <a:pt x="331" y="624"/>
                    <a:pt x="321" y="614"/>
                    <a:pt x="321" y="601"/>
                  </a:cubicBezTo>
                  <a:cubicBezTo>
                    <a:pt x="321" y="297"/>
                    <a:pt x="321" y="297"/>
                    <a:pt x="321" y="297"/>
                  </a:cubicBezTo>
                  <a:cubicBezTo>
                    <a:pt x="321" y="296"/>
                    <a:pt x="322" y="191"/>
                    <a:pt x="263" y="158"/>
                  </a:cubicBezTo>
                  <a:cubicBezTo>
                    <a:pt x="192" y="119"/>
                    <a:pt x="20" y="48"/>
                    <a:pt x="18" y="48"/>
                  </a:cubicBezTo>
                  <a:cubicBezTo>
                    <a:pt x="6" y="43"/>
                    <a:pt x="0" y="29"/>
                    <a:pt x="5" y="17"/>
                  </a:cubicBezTo>
                  <a:cubicBezTo>
                    <a:pt x="10" y="5"/>
                    <a:pt x="24" y="0"/>
                    <a:pt x="36" y="5"/>
                  </a:cubicBezTo>
                  <a:cubicBezTo>
                    <a:pt x="43" y="8"/>
                    <a:pt x="212" y="77"/>
                    <a:pt x="285" y="117"/>
                  </a:cubicBezTo>
                  <a:cubicBezTo>
                    <a:pt x="369" y="164"/>
                    <a:pt x="367" y="293"/>
                    <a:pt x="367" y="298"/>
                  </a:cubicBezTo>
                  <a:cubicBezTo>
                    <a:pt x="367" y="601"/>
                    <a:pt x="367" y="601"/>
                    <a:pt x="367" y="601"/>
                  </a:cubicBezTo>
                  <a:cubicBezTo>
                    <a:pt x="367" y="614"/>
                    <a:pt x="357" y="624"/>
                    <a:pt x="344" y="624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nb-NO" sz="762">
                <a:solidFill>
                  <a:prstClr val="black"/>
                </a:solidFill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Freeform 665">
              <a:extLst>
                <a:ext uri="{FF2B5EF4-FFF2-40B4-BE49-F238E27FC236}">
                  <a16:creationId xmlns:a16="http://schemas.microsoft.com/office/drawing/2014/main" id="{62F2BA5A-F0F2-E44E-4100-311BF05B1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7639" y="11712576"/>
              <a:ext cx="169863" cy="146050"/>
            </a:xfrm>
            <a:custGeom>
              <a:avLst/>
              <a:gdLst>
                <a:gd name="T0" fmla="*/ 202 w 410"/>
                <a:gd name="T1" fmla="*/ 350 h 350"/>
                <a:gd name="T2" fmla="*/ 5 w 410"/>
                <a:gd name="T3" fmla="*/ 199 h 350"/>
                <a:gd name="T4" fmla="*/ 17 w 410"/>
                <a:gd name="T5" fmla="*/ 169 h 350"/>
                <a:gd name="T6" fmla="*/ 48 w 410"/>
                <a:gd name="T7" fmla="*/ 181 h 350"/>
                <a:gd name="T8" fmla="*/ 202 w 410"/>
                <a:gd name="T9" fmla="*/ 303 h 350"/>
                <a:gd name="T10" fmla="*/ 364 w 410"/>
                <a:gd name="T11" fmla="*/ 185 h 350"/>
                <a:gd name="T12" fmla="*/ 364 w 410"/>
                <a:gd name="T13" fmla="*/ 24 h 350"/>
                <a:gd name="T14" fmla="*/ 387 w 410"/>
                <a:gd name="T15" fmla="*/ 0 h 350"/>
                <a:gd name="T16" fmla="*/ 410 w 410"/>
                <a:gd name="T17" fmla="*/ 24 h 350"/>
                <a:gd name="T18" fmla="*/ 410 w 410"/>
                <a:gd name="T19" fmla="*/ 190 h 350"/>
                <a:gd name="T20" fmla="*/ 408 w 410"/>
                <a:gd name="T21" fmla="*/ 200 h 350"/>
                <a:gd name="T22" fmla="*/ 202 w 410"/>
                <a:gd name="T23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0" h="350">
                  <a:moveTo>
                    <a:pt x="202" y="350"/>
                  </a:moveTo>
                  <a:cubicBezTo>
                    <a:pt x="69" y="350"/>
                    <a:pt x="7" y="205"/>
                    <a:pt x="5" y="199"/>
                  </a:cubicBezTo>
                  <a:cubicBezTo>
                    <a:pt x="0" y="187"/>
                    <a:pt x="5" y="174"/>
                    <a:pt x="17" y="169"/>
                  </a:cubicBezTo>
                  <a:cubicBezTo>
                    <a:pt x="29" y="164"/>
                    <a:pt x="43" y="169"/>
                    <a:pt x="48" y="181"/>
                  </a:cubicBezTo>
                  <a:cubicBezTo>
                    <a:pt x="48" y="182"/>
                    <a:pt x="100" y="303"/>
                    <a:pt x="202" y="303"/>
                  </a:cubicBezTo>
                  <a:cubicBezTo>
                    <a:pt x="299" y="303"/>
                    <a:pt x="353" y="206"/>
                    <a:pt x="364" y="185"/>
                  </a:cubicBezTo>
                  <a:cubicBezTo>
                    <a:pt x="364" y="24"/>
                    <a:pt x="364" y="24"/>
                    <a:pt x="364" y="24"/>
                  </a:cubicBezTo>
                  <a:cubicBezTo>
                    <a:pt x="364" y="11"/>
                    <a:pt x="374" y="0"/>
                    <a:pt x="387" y="0"/>
                  </a:cubicBezTo>
                  <a:cubicBezTo>
                    <a:pt x="400" y="0"/>
                    <a:pt x="410" y="11"/>
                    <a:pt x="410" y="24"/>
                  </a:cubicBezTo>
                  <a:cubicBezTo>
                    <a:pt x="410" y="190"/>
                    <a:pt x="410" y="190"/>
                    <a:pt x="410" y="190"/>
                  </a:cubicBezTo>
                  <a:cubicBezTo>
                    <a:pt x="410" y="193"/>
                    <a:pt x="409" y="197"/>
                    <a:pt x="408" y="200"/>
                  </a:cubicBezTo>
                  <a:cubicBezTo>
                    <a:pt x="405" y="206"/>
                    <a:pt x="340" y="350"/>
                    <a:pt x="202" y="350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nb-NO" sz="762">
                <a:solidFill>
                  <a:prstClr val="black"/>
                </a:solidFill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Freeform 666">
              <a:extLst>
                <a:ext uri="{FF2B5EF4-FFF2-40B4-BE49-F238E27FC236}">
                  <a16:creationId xmlns:a16="http://schemas.microsoft.com/office/drawing/2014/main" id="{CB6B8AA9-7480-B6FD-CCEC-09435A59A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2564" y="11479213"/>
              <a:ext cx="128588" cy="46038"/>
            </a:xfrm>
            <a:custGeom>
              <a:avLst/>
              <a:gdLst>
                <a:gd name="T0" fmla="*/ 283 w 309"/>
                <a:gd name="T1" fmla="*/ 110 h 110"/>
                <a:gd name="T2" fmla="*/ 270 w 309"/>
                <a:gd name="T3" fmla="*/ 106 h 110"/>
                <a:gd name="T4" fmla="*/ 24 w 309"/>
                <a:gd name="T5" fmla="*/ 49 h 110"/>
                <a:gd name="T6" fmla="*/ 0 w 309"/>
                <a:gd name="T7" fmla="*/ 27 h 110"/>
                <a:gd name="T8" fmla="*/ 23 w 309"/>
                <a:gd name="T9" fmla="*/ 3 h 110"/>
                <a:gd name="T10" fmla="*/ 295 w 309"/>
                <a:gd name="T11" fmla="*/ 67 h 110"/>
                <a:gd name="T12" fmla="*/ 302 w 309"/>
                <a:gd name="T13" fmla="*/ 99 h 110"/>
                <a:gd name="T14" fmla="*/ 283 w 309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9" h="110">
                  <a:moveTo>
                    <a:pt x="283" y="110"/>
                  </a:moveTo>
                  <a:cubicBezTo>
                    <a:pt x="278" y="110"/>
                    <a:pt x="274" y="109"/>
                    <a:pt x="270" y="106"/>
                  </a:cubicBezTo>
                  <a:cubicBezTo>
                    <a:pt x="178" y="47"/>
                    <a:pt x="26" y="50"/>
                    <a:pt x="24" y="49"/>
                  </a:cubicBezTo>
                  <a:cubicBezTo>
                    <a:pt x="11" y="50"/>
                    <a:pt x="1" y="39"/>
                    <a:pt x="0" y="27"/>
                  </a:cubicBezTo>
                  <a:cubicBezTo>
                    <a:pt x="0" y="14"/>
                    <a:pt x="10" y="3"/>
                    <a:pt x="23" y="3"/>
                  </a:cubicBezTo>
                  <a:cubicBezTo>
                    <a:pt x="30" y="2"/>
                    <a:pt x="192" y="0"/>
                    <a:pt x="295" y="67"/>
                  </a:cubicBezTo>
                  <a:cubicBezTo>
                    <a:pt x="306" y="74"/>
                    <a:pt x="309" y="88"/>
                    <a:pt x="302" y="99"/>
                  </a:cubicBezTo>
                  <a:cubicBezTo>
                    <a:pt x="298" y="106"/>
                    <a:pt x="290" y="110"/>
                    <a:pt x="283" y="110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nb-NO" sz="762">
                <a:solidFill>
                  <a:prstClr val="black"/>
                </a:solidFill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Freeform 667">
              <a:extLst>
                <a:ext uri="{FF2B5EF4-FFF2-40B4-BE49-F238E27FC236}">
                  <a16:creationId xmlns:a16="http://schemas.microsoft.com/office/drawing/2014/main" id="{E611C820-93F2-CCE9-EF1F-CE98E4A8D4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9051" y="11715751"/>
              <a:ext cx="150813" cy="323850"/>
            </a:xfrm>
            <a:custGeom>
              <a:avLst/>
              <a:gdLst>
                <a:gd name="T0" fmla="*/ 26 w 366"/>
                <a:gd name="T1" fmla="*/ 780 h 780"/>
                <a:gd name="T2" fmla="*/ 3 w 366"/>
                <a:gd name="T3" fmla="*/ 757 h 780"/>
                <a:gd name="T4" fmla="*/ 3 w 366"/>
                <a:gd name="T5" fmla="*/ 453 h 780"/>
                <a:gd name="T6" fmla="*/ 85 w 366"/>
                <a:gd name="T7" fmla="*/ 273 h 780"/>
                <a:gd name="T8" fmla="*/ 320 w 366"/>
                <a:gd name="T9" fmla="*/ 167 h 780"/>
                <a:gd name="T10" fmla="*/ 320 w 366"/>
                <a:gd name="T11" fmla="*/ 23 h 780"/>
                <a:gd name="T12" fmla="*/ 343 w 366"/>
                <a:gd name="T13" fmla="*/ 0 h 780"/>
                <a:gd name="T14" fmla="*/ 366 w 366"/>
                <a:gd name="T15" fmla="*/ 23 h 780"/>
                <a:gd name="T16" fmla="*/ 366 w 366"/>
                <a:gd name="T17" fmla="*/ 182 h 780"/>
                <a:gd name="T18" fmla="*/ 352 w 366"/>
                <a:gd name="T19" fmla="*/ 204 h 780"/>
                <a:gd name="T20" fmla="*/ 107 w 366"/>
                <a:gd name="T21" fmla="*/ 314 h 780"/>
                <a:gd name="T22" fmla="*/ 49 w 366"/>
                <a:gd name="T23" fmla="*/ 453 h 780"/>
                <a:gd name="T24" fmla="*/ 49 w 366"/>
                <a:gd name="T25" fmla="*/ 757 h 780"/>
                <a:gd name="T26" fmla="*/ 26 w 366"/>
                <a:gd name="T27" fmla="*/ 78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6" h="780">
                  <a:moveTo>
                    <a:pt x="26" y="780"/>
                  </a:moveTo>
                  <a:cubicBezTo>
                    <a:pt x="13" y="780"/>
                    <a:pt x="3" y="770"/>
                    <a:pt x="3" y="757"/>
                  </a:cubicBezTo>
                  <a:cubicBezTo>
                    <a:pt x="3" y="453"/>
                    <a:pt x="3" y="453"/>
                    <a:pt x="3" y="453"/>
                  </a:cubicBezTo>
                  <a:cubicBezTo>
                    <a:pt x="3" y="449"/>
                    <a:pt x="0" y="320"/>
                    <a:pt x="85" y="273"/>
                  </a:cubicBezTo>
                  <a:cubicBezTo>
                    <a:pt x="146" y="240"/>
                    <a:pt x="276" y="185"/>
                    <a:pt x="320" y="167"/>
                  </a:cubicBezTo>
                  <a:cubicBezTo>
                    <a:pt x="320" y="23"/>
                    <a:pt x="320" y="23"/>
                    <a:pt x="320" y="23"/>
                  </a:cubicBezTo>
                  <a:cubicBezTo>
                    <a:pt x="320" y="10"/>
                    <a:pt x="330" y="0"/>
                    <a:pt x="343" y="0"/>
                  </a:cubicBezTo>
                  <a:cubicBezTo>
                    <a:pt x="356" y="0"/>
                    <a:pt x="366" y="10"/>
                    <a:pt x="366" y="23"/>
                  </a:cubicBezTo>
                  <a:cubicBezTo>
                    <a:pt x="366" y="182"/>
                    <a:pt x="366" y="182"/>
                    <a:pt x="366" y="182"/>
                  </a:cubicBezTo>
                  <a:cubicBezTo>
                    <a:pt x="366" y="192"/>
                    <a:pt x="361" y="200"/>
                    <a:pt x="352" y="204"/>
                  </a:cubicBezTo>
                  <a:cubicBezTo>
                    <a:pt x="350" y="204"/>
                    <a:pt x="178" y="275"/>
                    <a:pt x="107" y="314"/>
                  </a:cubicBezTo>
                  <a:cubicBezTo>
                    <a:pt x="48" y="347"/>
                    <a:pt x="49" y="452"/>
                    <a:pt x="49" y="453"/>
                  </a:cubicBezTo>
                  <a:cubicBezTo>
                    <a:pt x="49" y="757"/>
                    <a:pt x="49" y="757"/>
                    <a:pt x="49" y="757"/>
                  </a:cubicBezTo>
                  <a:cubicBezTo>
                    <a:pt x="49" y="770"/>
                    <a:pt x="39" y="780"/>
                    <a:pt x="26" y="780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nb-NO" sz="762">
                <a:solidFill>
                  <a:prstClr val="black"/>
                </a:solidFill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18992B9-E613-A769-7106-6D2E017EE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108" y="2936261"/>
            <a:ext cx="837059" cy="68265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DD68E6CE-30FE-FA37-B797-525D8B4D25AA}"/>
              </a:ext>
            </a:extLst>
          </p:cNvPr>
          <p:cNvSpPr/>
          <p:nvPr/>
        </p:nvSpPr>
        <p:spPr>
          <a:xfrm>
            <a:off x="2500212" y="3074447"/>
            <a:ext cx="1502162" cy="432048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89"/>
            <a:endParaRPr lang="en-US" sz="1800">
              <a:solidFill>
                <a:prstClr val="black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0C336F56-2BE8-1125-0920-8644D2FB5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489" y="532938"/>
            <a:ext cx="8063628" cy="409500"/>
          </a:xfrm>
        </p:spPr>
        <p:txBody>
          <a:bodyPr>
            <a:normAutofit/>
          </a:bodyPr>
          <a:lstStyle/>
          <a:p>
            <a:pPr>
              <a:tabLst>
                <a:tab pos="2227660" algn="l"/>
              </a:tabLst>
            </a:pPr>
            <a:r>
              <a:rPr lang="nb-NO" sz="2700" b="1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Secure Access and Secure publishing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81A00C-8CE8-A891-AC5E-B932FE09FDB0}"/>
              </a:ext>
            </a:extLst>
          </p:cNvPr>
          <p:cNvSpPr txBox="1"/>
          <p:nvPr/>
        </p:nvSpPr>
        <p:spPr>
          <a:xfrm>
            <a:off x="968881" y="3705955"/>
            <a:ext cx="2172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b="1">
                <a:solidFill>
                  <a:schemeClr val="bg1"/>
                </a:solidFill>
              </a:rPr>
              <a:t>End-User </a:t>
            </a:r>
            <a:br>
              <a:rPr lang="nb-NO" sz="1400" b="1">
                <a:solidFill>
                  <a:schemeClr val="bg1"/>
                </a:solidFill>
              </a:rPr>
            </a:br>
            <a:r>
              <a:rPr lang="nb-NO" sz="1400" b="1">
                <a:solidFill>
                  <a:schemeClr val="bg1"/>
                </a:solidFill>
              </a:rPr>
              <a:t>w/ZTNA Agent</a:t>
            </a:r>
            <a:endParaRPr lang="en-US" sz="1400" b="1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C34DF28-FC25-F58A-B385-760CC0063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086" y="2825968"/>
            <a:ext cx="912661" cy="88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9ED78A-EED0-764D-119D-64040C28ACAE}"/>
              </a:ext>
            </a:extLst>
          </p:cNvPr>
          <p:cNvSpPr txBox="1"/>
          <p:nvPr/>
        </p:nvSpPr>
        <p:spPr>
          <a:xfrm>
            <a:off x="3948054" y="3720704"/>
            <a:ext cx="217292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>
                <a:solidFill>
                  <a:schemeClr val="bg1"/>
                </a:solidFill>
              </a:rPr>
              <a:t>Kubernetes API</a:t>
            </a:r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1028" name="Picture 4" descr="Web Service Icon #108502 - Free Icons Library">
            <a:extLst>
              <a:ext uri="{FF2B5EF4-FFF2-40B4-BE49-F238E27FC236}">
                <a16:creationId xmlns:a16="http://schemas.microsoft.com/office/drawing/2014/main" id="{A9A75217-7990-D5E9-F9C4-5AC581774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524" y="1729001"/>
            <a:ext cx="1259409" cy="108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4427E327-6FF6-9C5D-2820-A320209A098B}"/>
              </a:ext>
            </a:extLst>
          </p:cNvPr>
          <p:cNvSpPr/>
          <p:nvPr/>
        </p:nvSpPr>
        <p:spPr>
          <a:xfrm rot="20514117">
            <a:off x="5120613" y="2683422"/>
            <a:ext cx="1650448" cy="432048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89"/>
            <a:endParaRPr lang="en-US" sz="1800">
              <a:solidFill>
                <a:prstClr val="black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77A92E-15A7-E1EF-51A5-1647B927DC62}"/>
              </a:ext>
            </a:extLst>
          </p:cNvPr>
          <p:cNvSpPr txBox="1"/>
          <p:nvPr/>
        </p:nvSpPr>
        <p:spPr>
          <a:xfrm>
            <a:off x="6773700" y="2748842"/>
            <a:ext cx="217292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>
                <a:solidFill>
                  <a:schemeClr val="bg1"/>
                </a:solidFill>
              </a:rPr>
              <a:t>Web Services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21" name="Arrow: Bent 20">
            <a:extLst>
              <a:ext uri="{FF2B5EF4-FFF2-40B4-BE49-F238E27FC236}">
                <a16:creationId xmlns:a16="http://schemas.microsoft.com/office/drawing/2014/main" id="{E73210B4-874A-3F2A-6AC6-3F6E27FF5BF4}"/>
              </a:ext>
            </a:extLst>
          </p:cNvPr>
          <p:cNvSpPr/>
          <p:nvPr/>
        </p:nvSpPr>
        <p:spPr>
          <a:xfrm>
            <a:off x="1823803" y="1988695"/>
            <a:ext cx="4891790" cy="924394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ame 21">
            <a:extLst>
              <a:ext uri="{FF2B5EF4-FFF2-40B4-BE49-F238E27FC236}">
                <a16:creationId xmlns:a16="http://schemas.microsoft.com/office/drawing/2014/main" id="{18047B29-3645-F7C8-4712-5D8741B92E15}"/>
              </a:ext>
            </a:extLst>
          </p:cNvPr>
          <p:cNvSpPr/>
          <p:nvPr/>
        </p:nvSpPr>
        <p:spPr>
          <a:xfrm>
            <a:off x="3707567" y="1638925"/>
            <a:ext cx="4472066" cy="2433403"/>
          </a:xfrm>
          <a:prstGeom prst="frame">
            <a:avLst>
              <a:gd name="adj1" fmla="val 746"/>
            </a:avLst>
          </a:prstGeom>
          <a:solidFill>
            <a:srgbClr val="00B0F0"/>
          </a:solidFill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825F02-8873-81D5-532F-63BA0DC71481}"/>
              </a:ext>
            </a:extLst>
          </p:cNvPr>
          <p:cNvSpPr txBox="1"/>
          <p:nvPr/>
        </p:nvSpPr>
        <p:spPr>
          <a:xfrm>
            <a:off x="4709837" y="4102309"/>
            <a:ext cx="3367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800" b="1">
                <a:solidFill>
                  <a:schemeClr val="bg1"/>
                </a:solidFill>
              </a:rPr>
              <a:t>Internal virtual network</a:t>
            </a:r>
            <a:endParaRPr lang="en-US" sz="1800" b="1">
              <a:solidFill>
                <a:schemeClr val="bg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B24EEE5-4720-1399-793F-F51E96901A1A}"/>
              </a:ext>
            </a:extLst>
          </p:cNvPr>
          <p:cNvSpPr/>
          <p:nvPr/>
        </p:nvSpPr>
        <p:spPr>
          <a:xfrm>
            <a:off x="543714" y="4247213"/>
            <a:ext cx="2394357" cy="49923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89"/>
            <a:r>
              <a:rPr lang="nb-NO" sz="1400" b="1" dirty="0" err="1">
                <a:solidFill>
                  <a:prstClr val="white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Some</a:t>
            </a:r>
            <a:r>
              <a:rPr lang="nb-NO" sz="1400" b="1" dirty="0">
                <a:solidFill>
                  <a:prstClr val="white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1400" b="1" dirty="0" err="1">
                <a:solidFill>
                  <a:prstClr val="white"/>
                </a:solidFill>
                <a:ea typeface="Tahoma" panose="020B0604030504040204" pitchFamily="34" charset="0"/>
                <a:cs typeface="Tahoma" panose="020B0604030504040204" pitchFamily="34" charset="0"/>
              </a:rPr>
              <a:t>options</a:t>
            </a:r>
            <a:r>
              <a:rPr lang="nb-NO" sz="1400" b="1" dirty="0">
                <a:solidFill>
                  <a:prstClr val="white"/>
                </a:solidFill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nb-NO" sz="1400" dirty="0">
                <a:solidFill>
                  <a:prstClr val="white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Teleport, </a:t>
            </a:r>
            <a:r>
              <a:rPr lang="nb-NO" sz="1400" dirty="0" err="1">
                <a:solidFill>
                  <a:prstClr val="white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Cloudflare</a:t>
            </a:r>
            <a:r>
              <a:rPr lang="nb-NO" sz="1400" dirty="0">
                <a:solidFill>
                  <a:prstClr val="white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&amp; Microsoft</a:t>
            </a:r>
            <a:endParaRPr lang="en-US" sz="1400" dirty="0">
              <a:solidFill>
                <a:prstClr val="white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75004D2-732A-095E-774C-6E7FDBC91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8968" y="904279"/>
            <a:ext cx="2237831" cy="185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97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F9A83C-300B-BAD5-90EE-AA675A70DE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0922" y="968461"/>
            <a:ext cx="8062059" cy="3753365"/>
          </a:xfrm>
        </p:spPr>
        <p:txBody>
          <a:bodyPr>
            <a:noAutofit/>
          </a:bodyPr>
          <a:lstStyle/>
          <a:p>
            <a:r>
              <a:rPr lang="nb-NO" sz="1600" b="1">
                <a:ea typeface="Tahoma" panose="020B0604030504040204" pitchFamily="34" charset="0"/>
                <a:cs typeface="Tahoma" panose="020B0604030504040204" pitchFamily="34" charset="0"/>
              </a:rPr>
              <a:t>SCIM</a:t>
            </a:r>
            <a:r>
              <a:rPr lang="nb-NO" sz="1600">
                <a:ea typeface="Tahoma" panose="020B0604030504040204" pitchFamily="34" charset="0"/>
                <a:cs typeface="Tahoma" panose="020B0604030504040204" pitchFamily="34" charset="0"/>
              </a:rPr>
              <a:t> - User provisioning</a:t>
            </a:r>
          </a:p>
          <a:p>
            <a:r>
              <a:rPr lang="nb-NO" sz="1600" b="1">
                <a:ea typeface="Tahoma" panose="020B0604030504040204" pitchFamily="34" charset="0"/>
                <a:cs typeface="Tahoma" panose="020B0604030504040204" pitchFamily="34" charset="0"/>
              </a:rPr>
              <a:t>SSO</a:t>
            </a:r>
            <a:r>
              <a:rPr lang="nb-NO" sz="1600">
                <a:ea typeface="Tahoma" panose="020B0604030504040204" pitchFamily="34" charset="0"/>
                <a:cs typeface="Tahoma" panose="020B0604030504040204" pitchFamily="34" charset="0"/>
              </a:rPr>
              <a:t> - with access control using </a:t>
            </a:r>
            <a:r>
              <a:rPr lang="nb-NO" sz="1600" b="1">
                <a:ea typeface="Tahoma" panose="020B0604030504040204" pitchFamily="34" charset="0"/>
                <a:cs typeface="Tahoma" panose="020B0604030504040204" pitchFamily="34" charset="0"/>
              </a:rPr>
              <a:t>SAML/OAuth</a:t>
            </a:r>
          </a:p>
          <a:p>
            <a:r>
              <a:rPr lang="nb-NO" sz="1600" b="1">
                <a:ea typeface="Tahoma" panose="020B0604030504040204" pitchFamily="34" charset="0"/>
                <a:cs typeface="Tahoma" panose="020B0604030504040204" pitchFamily="34" charset="0"/>
              </a:rPr>
              <a:t>Self-hosted runners </a:t>
            </a:r>
            <a:r>
              <a:rPr lang="nb-NO" sz="1600">
                <a:ea typeface="Tahoma" panose="020B0604030504040204" pitchFamily="34" charset="0"/>
                <a:cs typeface="Tahoma" panose="020B0604030504040204" pitchFamily="34" charset="0"/>
              </a:rPr>
              <a:t>and private repos</a:t>
            </a:r>
          </a:p>
          <a:p>
            <a:pPr lvl="1"/>
            <a:r>
              <a:rPr lang="nb-NO" sz="1600">
                <a:ea typeface="Tahoma" panose="020B0604030504040204" pitchFamily="34" charset="0"/>
                <a:cs typeface="Tahoma" panose="020B0604030504040204" pitchFamily="34" charset="0"/>
              </a:rPr>
              <a:t>Azure private networking for GitHub-hosted runners (In preview)</a:t>
            </a:r>
          </a:p>
          <a:p>
            <a:r>
              <a:rPr lang="nb-NO" sz="1600" b="1">
                <a:ea typeface="Tahoma" panose="020B0604030504040204" pitchFamily="34" charset="0"/>
                <a:cs typeface="Tahoma" panose="020B0604030504040204" pitchFamily="34" charset="0"/>
              </a:rPr>
              <a:t>Trivy</a:t>
            </a:r>
            <a:r>
              <a:rPr lang="nb-NO" sz="1600">
                <a:ea typeface="Tahoma" panose="020B0604030504040204" pitchFamily="34" charset="0"/>
                <a:cs typeface="Tahoma" panose="020B0604030504040204" pitchFamily="34" charset="0"/>
              </a:rPr>
              <a:t> – Inspect Security in Containers and TF</a:t>
            </a:r>
          </a:p>
          <a:p>
            <a:r>
              <a:rPr lang="nb-NO" sz="1600" b="1">
                <a:ea typeface="Tahoma" panose="020B0604030504040204" pitchFamily="34" charset="0"/>
                <a:cs typeface="Tahoma" panose="020B0604030504040204" pitchFamily="34" charset="0"/>
              </a:rPr>
              <a:t>Git Signed Commit </a:t>
            </a:r>
          </a:p>
          <a:p>
            <a:r>
              <a:rPr lang="nb-NO" sz="1600" b="1">
                <a:ea typeface="Tahoma" panose="020B0604030504040204" pitchFamily="34" charset="0"/>
                <a:cs typeface="Tahoma" panose="020B0604030504040204" pitchFamily="34" charset="0"/>
              </a:rPr>
              <a:t>Github Advanced Security</a:t>
            </a:r>
          </a:p>
          <a:p>
            <a:pPr lvl="1"/>
            <a:r>
              <a:rPr lang="nb-NO" sz="1600" b="1">
                <a:ea typeface="Tahoma" panose="020B0604030504040204" pitchFamily="34" charset="0"/>
                <a:cs typeface="Tahoma" panose="020B0604030504040204" pitchFamily="34" charset="0"/>
              </a:rPr>
              <a:t>Secret scanning = </a:t>
            </a:r>
            <a:r>
              <a:rPr lang="nb-NO" sz="1600">
                <a:ea typeface="Tahoma" panose="020B0604030504040204" pitchFamily="34" charset="0"/>
                <a:cs typeface="Tahoma" panose="020B0604030504040204" pitchFamily="34" charset="0"/>
              </a:rPr>
              <a:t>Free Services</a:t>
            </a:r>
          </a:p>
          <a:p>
            <a:pPr lvl="1"/>
            <a:r>
              <a:rPr lang="nb-NO" sz="1600">
                <a:ea typeface="Tahoma" panose="020B0604030504040204" pitchFamily="34" charset="0"/>
                <a:cs typeface="Tahoma" panose="020B0604030504040204" pitchFamily="34" charset="0"/>
              </a:rPr>
              <a:t>Sarif support requires a license</a:t>
            </a:r>
          </a:p>
          <a:p>
            <a:endParaRPr lang="nb-NO" sz="1200"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nb-NO" sz="1200"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nb-NO" sz="1200"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20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2131D0-743A-4DD0-900B-8EA9B6DDE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723" y="421674"/>
            <a:ext cx="8063628" cy="351000"/>
          </a:xfrm>
        </p:spPr>
        <p:txBody>
          <a:bodyPr>
            <a:noAutofit/>
          </a:bodyPr>
          <a:lstStyle/>
          <a:p>
            <a:r>
              <a:rPr lang="nb-NO" sz="2400" b="1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Security </a:t>
            </a:r>
            <a:r>
              <a:rPr lang="nb-NO" sz="2400" b="1" err="1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mechanisms</a:t>
            </a:r>
            <a:r>
              <a:rPr lang="nb-NO" sz="2400" b="1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for </a:t>
            </a:r>
            <a:r>
              <a:rPr lang="nb-NO" sz="2400" b="1" err="1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source</a:t>
            </a:r>
            <a:r>
              <a:rPr lang="nb-NO" sz="2400" b="1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2400" b="1" err="1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code</a:t>
            </a:r>
            <a:r>
              <a:rPr lang="nb-NO" sz="2400" b="1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- </a:t>
            </a:r>
            <a:r>
              <a:rPr lang="nb-NO" sz="2400" b="1" err="1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Github</a:t>
            </a:r>
            <a:endParaRPr lang="en-US" sz="2400" b="1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7DD3E4-627F-4706-2610-31DC18954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870" y="3267584"/>
            <a:ext cx="4597781" cy="155797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37D09E0-640C-18F6-9A3F-FC849E30DCDB}"/>
              </a:ext>
            </a:extLst>
          </p:cNvPr>
          <p:cNvSpPr/>
          <p:nvPr/>
        </p:nvSpPr>
        <p:spPr>
          <a:xfrm>
            <a:off x="5148308" y="2748116"/>
            <a:ext cx="2953471" cy="103238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89"/>
            <a:r>
              <a:rPr lang="nb-NO" sz="1500" b="1" dirty="0">
                <a:solidFill>
                  <a:prstClr val="white"/>
                </a:solidFill>
                <a:ea typeface="Tahoma" panose="020B0604030504040204" pitchFamily="34" charset="0"/>
                <a:cs typeface="Tahoma" panose="020B0604030504040204" pitchFamily="34" charset="0"/>
              </a:rPr>
              <a:t>Github Advanced Security: </a:t>
            </a:r>
            <a:br>
              <a:rPr lang="nb-NO" sz="1500" b="1" dirty="0">
                <a:solidFill>
                  <a:prstClr val="white"/>
                </a:solidFill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 sz="1500" b="1" dirty="0">
                <a:solidFill>
                  <a:prstClr val="white"/>
                </a:solidFill>
                <a:ea typeface="Tahoma" panose="020B0604030504040204" pitchFamily="34" charset="0"/>
                <a:cs typeface="Tahoma" panose="020B0604030504040204" pitchFamily="34" charset="0"/>
              </a:rPr>
              <a:t>(features for private repos) </a:t>
            </a:r>
          </a:p>
          <a:p>
            <a:pPr algn="ctr" defTabSz="457189"/>
            <a:r>
              <a:rPr lang="nb-NO" sz="1200" dirty="0">
                <a:solidFill>
                  <a:prstClr val="white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Code scanning</a:t>
            </a:r>
          </a:p>
          <a:p>
            <a:pPr algn="ctr" defTabSz="457189"/>
            <a:r>
              <a:rPr lang="nb-NO" sz="1200" dirty="0">
                <a:solidFill>
                  <a:prstClr val="white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Secret Scanning</a:t>
            </a:r>
          </a:p>
          <a:p>
            <a:pPr algn="ctr" defTabSz="457189"/>
            <a:r>
              <a:rPr lang="nb-NO" sz="1200" dirty="0">
                <a:solidFill>
                  <a:prstClr val="white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Depedency Review</a:t>
            </a:r>
          </a:p>
        </p:txBody>
      </p:sp>
    </p:spTree>
    <p:extLst>
      <p:ext uri="{BB962C8B-B14F-4D97-AF65-F5344CB8AC3E}">
        <p14:creationId xmlns:p14="http://schemas.microsoft.com/office/powerpoint/2010/main" val="2886636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F9A83C-300B-BAD5-90EE-AA675A70DE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0922" y="968461"/>
            <a:ext cx="8062059" cy="3753365"/>
          </a:xfrm>
        </p:spPr>
        <p:txBody>
          <a:bodyPr>
            <a:noAutofit/>
          </a:bodyPr>
          <a:lstStyle/>
          <a:p>
            <a:r>
              <a:rPr lang="nb-NO" sz="1600" b="1" dirty="0">
                <a:ea typeface="Tahoma" panose="020B0604030504040204" pitchFamily="34" charset="0"/>
                <a:cs typeface="Tahoma" panose="020B0604030504040204" pitchFamily="34" charset="0"/>
              </a:rPr>
              <a:t>API Access to Source Code</a:t>
            </a:r>
          </a:p>
          <a:p>
            <a:pPr lvl="1"/>
            <a:r>
              <a:rPr lang="nb-NO" sz="1600" dirty="0">
                <a:ea typeface="Tahoma" panose="020B0604030504040204" pitchFamily="34" charset="0"/>
                <a:cs typeface="Tahoma" panose="020B0604030504040204" pitchFamily="34" charset="0"/>
              </a:rPr>
              <a:t>Start using fine-grained password tokens</a:t>
            </a:r>
          </a:p>
          <a:p>
            <a:pPr lvl="1"/>
            <a:r>
              <a:rPr lang="nb-NO" sz="1600" dirty="0">
                <a:ea typeface="Tahoma" panose="020B0604030504040204" pitchFamily="34" charset="0"/>
                <a:cs typeface="Tahoma" panose="020B0604030504040204" pitchFamily="34" charset="0"/>
              </a:rPr>
              <a:t>Can be defined standard on a organization level</a:t>
            </a:r>
          </a:p>
          <a:p>
            <a:r>
              <a:rPr lang="nb-NO" sz="1600" b="1" dirty="0">
                <a:ea typeface="Tahoma" panose="020B0604030504040204" pitchFamily="34" charset="0"/>
                <a:cs typeface="Tahoma" panose="020B0604030504040204" pitchFamily="34" charset="0"/>
              </a:rPr>
              <a:t>Federated Access to Cloud Provider</a:t>
            </a:r>
          </a:p>
          <a:p>
            <a:pPr lvl="1"/>
            <a:r>
              <a:rPr lang="nb-NO" sz="1400" dirty="0">
                <a:ea typeface="Tahoma" panose="020B0604030504040204" pitchFamily="34" charset="0"/>
                <a:cs typeface="Tahoma" panose="020B0604030504040204" pitchFamily="34" charset="0"/>
              </a:rPr>
              <a:t>Or use secrets...</a:t>
            </a:r>
          </a:p>
          <a:p>
            <a:pPr lvl="1"/>
            <a:r>
              <a:rPr lang="nb-NO" sz="1400" b="1" dirty="0">
                <a:ea typeface="Tahoma" panose="020B0604030504040204" pitchFamily="34" charset="0"/>
                <a:cs typeface="Tahoma" panose="020B0604030504040204" pitchFamily="34" charset="0"/>
              </a:rPr>
              <a:t>ARM_USE_OIDC: true</a:t>
            </a:r>
          </a:p>
          <a:p>
            <a:r>
              <a:rPr lang="nb-NO" sz="1600" b="1" dirty="0">
                <a:ea typeface="Tahoma" panose="020B0604030504040204" pitchFamily="34" charset="0"/>
                <a:cs typeface="Tahoma" panose="020B0604030504040204" pitchFamily="34" charset="0"/>
              </a:rPr>
              <a:t>Codeowners</a:t>
            </a:r>
          </a:p>
          <a:p>
            <a:pPr lvl="1"/>
            <a:r>
              <a:rPr lang="nb-NO" sz="1400" dirty="0">
                <a:ea typeface="Tahoma" panose="020B0604030504040204" pitchFamily="34" charset="0"/>
                <a:cs typeface="Tahoma" panose="020B0604030504040204" pitchFamily="34" charset="0"/>
              </a:rPr>
              <a:t>Assigns ownership to code</a:t>
            </a:r>
          </a:p>
          <a:p>
            <a:r>
              <a:rPr lang="nb-NO" sz="1600" b="1" dirty="0">
                <a:ea typeface="Tahoma" panose="020B0604030504040204" pitchFamily="34" charset="0"/>
                <a:cs typeface="Tahoma" panose="020B0604030504040204" pitchFamily="34" charset="0"/>
              </a:rPr>
              <a:t>Maintain 3.party Github Actions</a:t>
            </a:r>
          </a:p>
          <a:p>
            <a:r>
              <a:rPr lang="nb-NO" sz="1600" b="1" dirty="0">
                <a:ea typeface="Tahoma" panose="020B0604030504040204" pitchFamily="34" charset="0"/>
                <a:cs typeface="Tahoma" panose="020B0604030504040204" pitchFamily="34" charset="0"/>
              </a:rPr>
              <a:t>How  a workflow can be structured</a:t>
            </a:r>
          </a:p>
          <a:p>
            <a:r>
              <a:rPr lang="nb-NO" sz="1600" b="1" dirty="0">
                <a:ea typeface="Tahoma" panose="020B0604030504040204" pitchFamily="34" charset="0"/>
                <a:cs typeface="Tahoma" panose="020B0604030504040204" pitchFamily="34" charset="0"/>
              </a:rPr>
              <a:t>Good approval process</a:t>
            </a:r>
          </a:p>
          <a:p>
            <a:endParaRPr lang="nb-NO" sz="14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nb-NO" sz="14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nb-NO" sz="14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nb-NO" sz="14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400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2131D0-743A-4DD0-900B-8EA9B6DDE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07" y="456087"/>
            <a:ext cx="8063628" cy="351000"/>
          </a:xfrm>
        </p:spPr>
        <p:txBody>
          <a:bodyPr>
            <a:noAutofit/>
          </a:bodyPr>
          <a:lstStyle/>
          <a:p>
            <a:pPr algn="ctr"/>
            <a:r>
              <a:rPr lang="nb-NO" sz="2400" b="1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Securing the pipeline</a:t>
            </a:r>
            <a:endParaRPr lang="en-US" sz="2400" b="1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648530-9C51-7C91-48DF-51517D108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671" y="3491776"/>
            <a:ext cx="3262217" cy="7579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D4D40B-7373-51AA-9112-BD58F938C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542" y="2094913"/>
            <a:ext cx="3259394" cy="136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612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F9A83C-300B-BAD5-90EE-AA675A70DE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8246" y="1121376"/>
            <a:ext cx="8062059" cy="37533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b-NO" sz="1800" b="1" dirty="0">
                <a:ea typeface="Tahoma" panose="020B0604030504040204" pitchFamily="34" charset="0"/>
                <a:cs typeface="Tahoma" panose="020B0604030504040204" pitchFamily="34" charset="0"/>
              </a:rPr>
              <a:t>Security Monitoring with Azure Sentinel</a:t>
            </a:r>
          </a:p>
          <a:p>
            <a:endParaRPr lang="nb-NO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nb-NO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nb-NO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nb-NO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2131D0-743A-4DD0-900B-8EA9B6DDE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700" b="1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Security mechanisms for GitHub</a:t>
            </a:r>
            <a:endParaRPr lang="en-US" sz="2700" b="1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7F0A454A-1B39-8447-25A4-D60D702A7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85" y="1511622"/>
            <a:ext cx="4293394" cy="1400175"/>
          </a:xfrm>
          <a:prstGeom prst="rect">
            <a:avLst/>
          </a:prstGeom>
        </p:spPr>
      </p:pic>
      <p:sp>
        <p:nvSpPr>
          <p:cNvPr id="6" name="Rectangle: Rounded Corners 3">
            <a:extLst>
              <a:ext uri="{FF2B5EF4-FFF2-40B4-BE49-F238E27FC236}">
                <a16:creationId xmlns:a16="http://schemas.microsoft.com/office/drawing/2014/main" id="{BF62FFEA-908D-7555-956E-7E00651A7DFA}"/>
              </a:ext>
            </a:extLst>
          </p:cNvPr>
          <p:cNvSpPr/>
          <p:nvPr/>
        </p:nvSpPr>
        <p:spPr>
          <a:xfrm>
            <a:off x="5428613" y="1081537"/>
            <a:ext cx="2463613" cy="134423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89"/>
            <a:r>
              <a:rPr lang="nb-NO" sz="1800" b="1" dirty="0" err="1">
                <a:solidFill>
                  <a:prstClr val="white"/>
                </a:solidFill>
                <a:ea typeface="Tahoma" panose="020B0604030504040204" pitchFamily="34" charset="0"/>
                <a:cs typeface="Tahoma" panose="020B0604030504040204" pitchFamily="34" charset="0"/>
              </a:rPr>
              <a:t>Github</a:t>
            </a:r>
            <a:r>
              <a:rPr lang="nb-NO" sz="1800" b="1" dirty="0">
                <a:solidFill>
                  <a:prstClr val="white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1800" b="1" dirty="0" err="1">
                <a:solidFill>
                  <a:prstClr val="white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with</a:t>
            </a:r>
            <a:r>
              <a:rPr lang="nb-NO" sz="1800" b="1" dirty="0">
                <a:solidFill>
                  <a:prstClr val="white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1800" b="1" dirty="0" err="1">
                <a:solidFill>
                  <a:prstClr val="white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Webhooks</a:t>
            </a:r>
            <a:r>
              <a:rPr lang="nb-NO" sz="1800" b="1" dirty="0">
                <a:solidFill>
                  <a:prstClr val="white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nb-NO" sz="1800" b="1" dirty="0">
                <a:solidFill>
                  <a:prstClr val="white"/>
                </a:solidFill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 sz="1200" dirty="0">
                <a:solidFill>
                  <a:prstClr val="white"/>
                </a:solidFill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nb-NO" sz="1200" dirty="0" err="1">
                <a:solidFill>
                  <a:prstClr val="white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Collects</a:t>
            </a:r>
            <a:r>
              <a:rPr lang="nb-NO" sz="1200" dirty="0">
                <a:solidFill>
                  <a:prstClr val="white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logs from </a:t>
            </a:r>
            <a:r>
              <a:rPr lang="nb-NO" sz="1200" dirty="0" err="1">
                <a:solidFill>
                  <a:prstClr val="white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Actions</a:t>
            </a:r>
            <a:r>
              <a:rPr lang="nb-NO" sz="1200" dirty="0">
                <a:solidFill>
                  <a:prstClr val="white"/>
                </a:solidFill>
                <a:ea typeface="Tahoma" panose="020B0604030504040204" pitchFamily="34" charset="0"/>
                <a:cs typeface="Tahoma" panose="020B0604030504040204" pitchFamily="34" charset="0"/>
              </a:rPr>
              <a:t>, Forks, Code </a:t>
            </a:r>
            <a:r>
              <a:rPr lang="nb-NO" sz="1200" dirty="0" err="1">
                <a:solidFill>
                  <a:prstClr val="white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Scanning</a:t>
            </a:r>
            <a:r>
              <a:rPr lang="nb-NO" sz="1200" dirty="0">
                <a:solidFill>
                  <a:prstClr val="white"/>
                </a:solidFill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  <a:r>
              <a:rPr lang="nb-NO" sz="1200" dirty="0" err="1">
                <a:solidFill>
                  <a:prstClr val="white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sends</a:t>
            </a:r>
            <a:r>
              <a:rPr lang="nb-NO" sz="1200" dirty="0">
                <a:solidFill>
                  <a:prstClr val="white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to an </a:t>
            </a:r>
            <a:r>
              <a:rPr lang="nb-NO" sz="1200" dirty="0" err="1">
                <a:solidFill>
                  <a:prstClr val="white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Azure</a:t>
            </a:r>
            <a:r>
              <a:rPr lang="nb-NO" sz="1200" dirty="0">
                <a:solidFill>
                  <a:prstClr val="white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1200" dirty="0" err="1">
                <a:solidFill>
                  <a:prstClr val="white"/>
                </a:solidFill>
                <a:ea typeface="Tahoma" panose="020B0604030504040204" pitchFamily="34" charset="0"/>
                <a:cs typeface="Tahoma" panose="020B0604030504040204" pitchFamily="34" charset="0"/>
              </a:rPr>
              <a:t>Function</a:t>
            </a:r>
            <a:r>
              <a:rPr lang="nb-NO" sz="1200" dirty="0">
                <a:solidFill>
                  <a:prstClr val="white"/>
                </a:solidFill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1600" dirty="0">
              <a:solidFill>
                <a:prstClr val="white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: Rounded Corners 3">
            <a:extLst>
              <a:ext uri="{FF2B5EF4-FFF2-40B4-BE49-F238E27FC236}">
                <a16:creationId xmlns:a16="http://schemas.microsoft.com/office/drawing/2014/main" id="{46BB709C-2D52-9142-8308-E77BCA7C864E}"/>
              </a:ext>
            </a:extLst>
          </p:cNvPr>
          <p:cNvSpPr/>
          <p:nvPr/>
        </p:nvSpPr>
        <p:spPr>
          <a:xfrm>
            <a:off x="1043896" y="3025711"/>
            <a:ext cx="2463613" cy="134423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89"/>
            <a:r>
              <a:rPr lang="nb-NO" sz="1800" b="1" dirty="0">
                <a:solidFill>
                  <a:prstClr val="white"/>
                </a:solidFill>
                <a:ea typeface="Tahoma" panose="020B0604030504040204" pitchFamily="34" charset="0"/>
                <a:cs typeface="Tahoma" panose="020B0604030504040204" pitchFamily="34" charset="0"/>
              </a:rPr>
              <a:t>Github Enterprise Audit Log</a:t>
            </a:r>
            <a:br>
              <a:rPr lang="nb-NO" sz="1800" b="1" dirty="0">
                <a:solidFill>
                  <a:prstClr val="white"/>
                </a:solidFill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 sz="1200" dirty="0">
                <a:solidFill>
                  <a:prstClr val="white"/>
                </a:solidFill>
                <a:ea typeface="Tahoma" panose="020B0604030504040204" pitchFamily="34" charset="0"/>
                <a:cs typeface="Tahoma" panose="020B0604030504040204" pitchFamily="34" charset="0"/>
              </a:rPr>
              <a:t>(Collects information about use admin activity and nothing related to Actions)</a:t>
            </a:r>
            <a:endParaRPr lang="en-US" sz="1200" dirty="0">
              <a:solidFill>
                <a:prstClr val="white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98476D6F-A49C-0A85-3B43-0BAF2B420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287" y="2526872"/>
            <a:ext cx="3602683" cy="134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597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2131D0-743A-4DD0-900B-8EA9B6DDE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53" y="554355"/>
            <a:ext cx="8063628" cy="484588"/>
          </a:xfrm>
        </p:spPr>
        <p:txBody>
          <a:bodyPr>
            <a:normAutofit/>
          </a:bodyPr>
          <a:lstStyle/>
          <a:p>
            <a:r>
              <a:rPr lang="nb-NO" sz="2400" b="1" dirty="0">
                <a:latin typeface="+mn-lt"/>
              </a:rPr>
              <a:t>Use of Private Clusters</a:t>
            </a:r>
            <a:endParaRPr lang="en-US" sz="2400" b="1" dirty="0">
              <a:latin typeface="+mn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63802B-438F-E688-6F08-3892EEA15B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0922" y="1038943"/>
            <a:ext cx="8062059" cy="3259400"/>
          </a:xfrm>
        </p:spPr>
        <p:txBody>
          <a:bodyPr/>
          <a:lstStyle/>
          <a:p>
            <a:r>
              <a:rPr lang="nb-NO" sz="1600" b="1" dirty="0"/>
              <a:t>No option to «block» authentication attempts</a:t>
            </a:r>
          </a:p>
          <a:p>
            <a:r>
              <a:rPr lang="nb-NO" sz="1600" b="1" dirty="0"/>
              <a:t>Mostly a challenge related to public cloud Kubernetes</a:t>
            </a:r>
          </a:p>
          <a:p>
            <a:r>
              <a:rPr lang="nb-NO" sz="1600" b="1" dirty="0"/>
              <a:t>Reduce the «abuse» of tokens against KubeAPI</a:t>
            </a:r>
          </a:p>
          <a:p>
            <a:r>
              <a:rPr lang="nb-NO" sz="1600" b="1" dirty="0"/>
              <a:t>Some known vulnerabilities (CVE-2022-3172)</a:t>
            </a:r>
          </a:p>
          <a:p>
            <a:r>
              <a:rPr lang="nb-NO" sz="1600" b="1" dirty="0"/>
              <a:t>Approved IP Ranges</a:t>
            </a:r>
          </a:p>
          <a:p>
            <a:r>
              <a:rPr lang="nb-NO" sz="1600" b="1" dirty="0"/>
              <a:t>Lock down and use other means to connect</a:t>
            </a:r>
            <a:endParaRPr lang="nb-NO" sz="1600" dirty="0"/>
          </a:p>
          <a:p>
            <a:pPr lvl="1"/>
            <a:endParaRPr lang="nb-NO" b="1" dirty="0"/>
          </a:p>
          <a:p>
            <a:pPr marL="198835" lvl="1" indent="0">
              <a:buNone/>
            </a:pPr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83231F-B0FD-D2EE-232A-E002CF6E7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279" y="2284877"/>
            <a:ext cx="3420698" cy="1860582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5F3304B-BC56-57CA-DF6B-16B4EE8EAE04}"/>
              </a:ext>
            </a:extLst>
          </p:cNvPr>
          <p:cNvSpPr/>
          <p:nvPr/>
        </p:nvSpPr>
        <p:spPr>
          <a:xfrm>
            <a:off x="6056909" y="1731300"/>
            <a:ext cx="2359438" cy="692512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Shodan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 err="1">
                <a:solidFill>
                  <a:schemeClr val="bg1"/>
                </a:solidFill>
              </a:rPr>
              <a:t>Product:Kubernetes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 err="1">
                <a:solidFill>
                  <a:schemeClr val="bg1"/>
                </a:solidFill>
              </a:rPr>
              <a:t>Country:”NO</a:t>
            </a:r>
            <a:r>
              <a:rPr lang="en-US" sz="1600" dirty="0">
                <a:solidFill>
                  <a:schemeClr val="bg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92599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2131D0-743A-4DD0-900B-8EA9B6DDE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53" y="554355"/>
            <a:ext cx="8063628" cy="484588"/>
          </a:xfrm>
        </p:spPr>
        <p:txBody>
          <a:bodyPr>
            <a:normAutofit/>
          </a:bodyPr>
          <a:lstStyle/>
          <a:p>
            <a:r>
              <a:rPr lang="nb-NO" sz="2400" b="1" dirty="0">
                <a:latin typeface="+mn-lt"/>
              </a:rPr>
              <a:t>Is the Cluster according to best pratices?</a:t>
            </a:r>
            <a:endParaRPr lang="en-US" sz="2400" b="1" dirty="0">
              <a:latin typeface="+mn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63802B-438F-E688-6F08-3892EEA15B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0922" y="1038943"/>
            <a:ext cx="8062059" cy="3259400"/>
          </a:xfrm>
        </p:spPr>
        <p:txBody>
          <a:bodyPr/>
          <a:lstStyle/>
          <a:p>
            <a:r>
              <a:rPr lang="nb-NO" sz="1600" b="1" dirty="0" err="1"/>
              <a:t>Kubebench</a:t>
            </a:r>
            <a:r>
              <a:rPr lang="nb-NO" sz="1600" b="1" dirty="0"/>
              <a:t> – </a:t>
            </a:r>
            <a:r>
              <a:rPr lang="nb-NO" sz="1600" b="1" dirty="0" err="1"/>
              <a:t>Scans</a:t>
            </a:r>
            <a:r>
              <a:rPr lang="nb-NO" sz="1600" b="1" dirty="0"/>
              <a:t> </a:t>
            </a:r>
            <a:r>
              <a:rPr lang="nb-NO" sz="1600" b="1" dirty="0" err="1"/>
              <a:t>according</a:t>
            </a:r>
            <a:r>
              <a:rPr lang="nb-NO" sz="1600" b="1" dirty="0"/>
              <a:t> to CIS</a:t>
            </a:r>
          </a:p>
          <a:p>
            <a:r>
              <a:rPr lang="nb-NO" sz="1600" b="1" dirty="0" err="1"/>
              <a:t>Kubescape</a:t>
            </a:r>
            <a:r>
              <a:rPr lang="nb-NO" sz="1600" b="1" dirty="0"/>
              <a:t> – </a:t>
            </a:r>
            <a:r>
              <a:rPr lang="nb-NO" sz="1600" b="1" dirty="0" err="1"/>
              <a:t>Scans</a:t>
            </a:r>
            <a:r>
              <a:rPr lang="nb-NO" sz="1600" b="1" dirty="0"/>
              <a:t> </a:t>
            </a:r>
            <a:r>
              <a:rPr lang="nb-NO" sz="1600" b="1" dirty="0" err="1"/>
              <a:t>according</a:t>
            </a:r>
            <a:r>
              <a:rPr lang="nb-NO" sz="1600" b="1" dirty="0"/>
              <a:t> to NSA-CISA, CIS</a:t>
            </a:r>
          </a:p>
          <a:p>
            <a:pPr lvl="1"/>
            <a:r>
              <a:rPr lang="nb-NO" sz="1600" b="1" dirty="0"/>
              <a:t>Or «</a:t>
            </a:r>
            <a:r>
              <a:rPr lang="nb-NO" sz="1600" b="1" dirty="0" err="1"/>
              <a:t>commercial</a:t>
            </a:r>
            <a:r>
              <a:rPr lang="nb-NO" sz="1600" b="1" dirty="0"/>
              <a:t> </a:t>
            </a:r>
            <a:r>
              <a:rPr lang="nb-NO" sz="1600" b="1" dirty="0" err="1"/>
              <a:t>edition</a:t>
            </a:r>
            <a:r>
              <a:rPr lang="nb-NO" sz="1600" b="1" dirty="0"/>
              <a:t>» </a:t>
            </a:r>
          </a:p>
          <a:p>
            <a:r>
              <a:rPr lang="nb-NO" sz="1600" b="1" dirty="0" err="1"/>
              <a:t>Both</a:t>
            </a:r>
            <a:r>
              <a:rPr lang="nb-NO" sz="1600" b="1" dirty="0"/>
              <a:t> understand </a:t>
            </a:r>
            <a:r>
              <a:rPr lang="nb-NO" sz="1600" b="1" dirty="0" err="1"/>
              <a:t>which</a:t>
            </a:r>
            <a:r>
              <a:rPr lang="nb-NO" sz="1600" b="1" dirty="0"/>
              <a:t> </a:t>
            </a:r>
            <a:r>
              <a:rPr lang="nb-NO" sz="1600" b="1" dirty="0" err="1"/>
              <a:t>platform</a:t>
            </a:r>
            <a:r>
              <a:rPr lang="nb-NO" sz="1600" b="1" dirty="0"/>
              <a:t> </a:t>
            </a:r>
            <a:r>
              <a:rPr lang="nb-NO" sz="1600" b="1" dirty="0" err="1"/>
              <a:t>they</a:t>
            </a:r>
            <a:r>
              <a:rPr lang="nb-NO" sz="1600" b="1" dirty="0"/>
              <a:t> </a:t>
            </a:r>
            <a:r>
              <a:rPr lang="nb-NO" sz="1600" b="1" dirty="0" err="1"/>
              <a:t>are</a:t>
            </a:r>
            <a:r>
              <a:rPr lang="nb-NO" sz="1600" b="1" dirty="0"/>
              <a:t> </a:t>
            </a:r>
            <a:r>
              <a:rPr lang="nb-NO" sz="1600" b="1" dirty="0" err="1"/>
              <a:t>on</a:t>
            </a:r>
            <a:r>
              <a:rPr lang="nb-NO" sz="1600" b="1" dirty="0"/>
              <a:t> </a:t>
            </a:r>
          </a:p>
          <a:p>
            <a:r>
              <a:rPr lang="nb-NO" sz="1600" b="1" dirty="0" err="1"/>
              <a:t>Can</a:t>
            </a:r>
            <a:r>
              <a:rPr lang="nb-NO" sz="1600" b="1" dirty="0"/>
              <a:t> be run </a:t>
            </a:r>
            <a:r>
              <a:rPr lang="nb-NO" sz="1600" b="1" dirty="0" err="1"/>
              <a:t>interactively</a:t>
            </a:r>
            <a:r>
              <a:rPr lang="nb-NO" sz="1600" b="1" dirty="0"/>
              <a:t> </a:t>
            </a:r>
          </a:p>
          <a:p>
            <a:r>
              <a:rPr lang="nb-NO" sz="1600" b="1" dirty="0"/>
              <a:t>or as part </a:t>
            </a:r>
            <a:r>
              <a:rPr lang="nb-NO" sz="1600" b="1" dirty="0" err="1"/>
              <a:t>of</a:t>
            </a:r>
            <a:r>
              <a:rPr lang="nb-NO" sz="1600" b="1" dirty="0"/>
              <a:t> a </a:t>
            </a:r>
            <a:r>
              <a:rPr lang="nb-NO" sz="1600" b="1" dirty="0" err="1"/>
              <a:t>workflow</a:t>
            </a:r>
            <a:r>
              <a:rPr lang="nb-NO" sz="1600" b="1" dirty="0"/>
              <a:t> </a:t>
            </a:r>
          </a:p>
          <a:p>
            <a:pPr lvl="1"/>
            <a:r>
              <a:rPr lang="nb-NO" sz="1600" b="1" dirty="0"/>
              <a:t>YAML and JSON	</a:t>
            </a:r>
          </a:p>
          <a:p>
            <a:pPr lvl="1"/>
            <a:endParaRPr lang="nb-NO" b="1" dirty="0"/>
          </a:p>
          <a:p>
            <a:pPr lvl="1"/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14E572-F8F9-7BDA-B08E-9068692CC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967" y="2456001"/>
            <a:ext cx="5191884" cy="253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150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2131D0-743A-4DD0-900B-8EA9B6DDE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53" y="554355"/>
            <a:ext cx="8063628" cy="465398"/>
          </a:xfrm>
        </p:spPr>
        <p:txBody>
          <a:bodyPr>
            <a:normAutofit/>
          </a:bodyPr>
          <a:lstStyle/>
          <a:p>
            <a:r>
              <a:rPr lang="nb-NO" sz="2400" b="1" dirty="0">
                <a:latin typeface="+mn-lt"/>
              </a:rPr>
              <a:t>IAM and RBAC</a:t>
            </a:r>
            <a:endParaRPr lang="en-US" sz="2400" b="1" dirty="0">
              <a:latin typeface="+mn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63802B-438F-E688-6F08-3892EEA15B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0922" y="1039008"/>
            <a:ext cx="8062059" cy="3259400"/>
          </a:xfrm>
        </p:spPr>
        <p:txBody>
          <a:bodyPr/>
          <a:lstStyle/>
          <a:p>
            <a:r>
              <a:rPr lang="nb-NO" b="1" dirty="0" err="1"/>
              <a:t>Authentication</a:t>
            </a:r>
            <a:r>
              <a:rPr lang="nb-NO" b="1" dirty="0"/>
              <a:t> </a:t>
            </a:r>
            <a:r>
              <a:rPr lang="nb-NO" b="1" dirty="0" err="1"/>
              <a:t>against</a:t>
            </a:r>
            <a:r>
              <a:rPr lang="nb-NO" b="1" dirty="0"/>
              <a:t> </a:t>
            </a:r>
            <a:r>
              <a:rPr lang="nb-NO" b="1" dirty="0" err="1"/>
              <a:t>KubeAPI</a:t>
            </a:r>
            <a:r>
              <a:rPr lang="nb-NO" b="1" dirty="0"/>
              <a:t> </a:t>
            </a:r>
            <a:r>
              <a:rPr lang="nb-NO" b="1" dirty="0" err="1"/>
              <a:t>with</a:t>
            </a:r>
            <a:r>
              <a:rPr lang="nb-NO" b="1" dirty="0"/>
              <a:t> </a:t>
            </a:r>
            <a:r>
              <a:rPr lang="nb-NO" b="1" dirty="0" err="1"/>
              <a:t>either</a:t>
            </a:r>
            <a:endParaRPr lang="nb-NO" b="1" dirty="0"/>
          </a:p>
          <a:p>
            <a:pPr lvl="1"/>
            <a:r>
              <a:rPr lang="nb-NO" b="1" dirty="0"/>
              <a:t>Token</a:t>
            </a:r>
            <a:r>
              <a:rPr lang="nb-NO" dirty="0"/>
              <a:t>, </a:t>
            </a:r>
            <a:r>
              <a:rPr lang="nb-NO" b="1" dirty="0" err="1"/>
              <a:t>Certificate</a:t>
            </a:r>
            <a:r>
              <a:rPr lang="nb-NO" dirty="0"/>
              <a:t> or </a:t>
            </a:r>
            <a:r>
              <a:rPr lang="nb-NO" b="1" dirty="0" err="1"/>
              <a:t>Authentication</a:t>
            </a:r>
            <a:r>
              <a:rPr lang="nb-NO" b="1" dirty="0"/>
              <a:t> </a:t>
            </a:r>
            <a:r>
              <a:rPr lang="nb-NO" b="1" dirty="0" err="1"/>
              <a:t>proxy</a:t>
            </a:r>
            <a:endParaRPr lang="nb-NO" b="1" dirty="0"/>
          </a:p>
          <a:p>
            <a:pPr lvl="1"/>
            <a:r>
              <a:rPr lang="nb-NO" b="1" dirty="0" err="1"/>
              <a:t>Certificates</a:t>
            </a:r>
            <a:r>
              <a:rPr lang="nb-NO" b="1" dirty="0"/>
              <a:t> in K8s </a:t>
            </a:r>
            <a:r>
              <a:rPr lang="nb-NO" b="1" dirty="0" err="1"/>
              <a:t>cannot</a:t>
            </a:r>
            <a:r>
              <a:rPr lang="nb-NO" b="1" dirty="0"/>
              <a:t> be </a:t>
            </a:r>
            <a:r>
              <a:rPr lang="nb-NO" b="1" dirty="0" err="1"/>
              <a:t>rewoked</a:t>
            </a:r>
            <a:endParaRPr lang="nb-NO" b="1" dirty="0"/>
          </a:p>
          <a:p>
            <a:pPr lvl="1"/>
            <a:r>
              <a:rPr lang="nb-NO" b="1" dirty="0"/>
              <a:t>No </a:t>
            </a:r>
            <a:r>
              <a:rPr lang="nb-NO" b="1" dirty="0" err="1"/>
              <a:t>built</a:t>
            </a:r>
            <a:r>
              <a:rPr lang="nb-NO" b="1" dirty="0"/>
              <a:t>-in support for LDAP</a:t>
            </a:r>
          </a:p>
          <a:p>
            <a:pPr lvl="1"/>
            <a:r>
              <a:rPr lang="nb-NO" b="1" dirty="0"/>
              <a:t>RBAC is used to </a:t>
            </a:r>
            <a:r>
              <a:rPr lang="nb-NO" b="1" dirty="0" err="1"/>
              <a:t>add</a:t>
            </a:r>
            <a:r>
              <a:rPr lang="nb-NO" b="1" dirty="0"/>
              <a:t> </a:t>
            </a:r>
            <a:r>
              <a:rPr lang="nb-NO" b="1" dirty="0" err="1"/>
              <a:t>access</a:t>
            </a:r>
            <a:r>
              <a:rPr lang="nb-NO" b="1" dirty="0"/>
              <a:t> not </a:t>
            </a:r>
            <a:r>
              <a:rPr lang="nb-NO" b="1" dirty="0" err="1"/>
              <a:t>deny</a:t>
            </a:r>
            <a:endParaRPr lang="nb-NO" b="1" dirty="0"/>
          </a:p>
          <a:p>
            <a:pPr lvl="1"/>
            <a:r>
              <a:rPr lang="nb-NO" b="1" dirty="0" err="1"/>
              <a:t>Roles</a:t>
            </a:r>
            <a:r>
              <a:rPr lang="nb-NO" b="1" dirty="0"/>
              <a:t> and </a:t>
            </a:r>
            <a:r>
              <a:rPr lang="nb-NO" b="1" dirty="0" err="1"/>
              <a:t>permissions</a:t>
            </a:r>
            <a:r>
              <a:rPr lang="nb-NO" b="1" dirty="0"/>
              <a:t> </a:t>
            </a:r>
            <a:r>
              <a:rPr lang="nb-NO" b="1" dirty="0" err="1"/>
              <a:t>on</a:t>
            </a:r>
            <a:r>
              <a:rPr lang="nb-NO" b="1" dirty="0"/>
              <a:t> Cluster or </a:t>
            </a:r>
            <a:r>
              <a:rPr lang="nb-NO" b="1" dirty="0" err="1"/>
              <a:t>namespace</a:t>
            </a:r>
            <a:endParaRPr lang="nb-NO" b="1" dirty="0"/>
          </a:p>
          <a:p>
            <a:pPr lvl="1"/>
            <a:endParaRPr lang="nb-NO" b="1" dirty="0"/>
          </a:p>
          <a:p>
            <a:pPr lvl="1"/>
            <a:endParaRPr lang="nb-NO" b="1" dirty="0"/>
          </a:p>
          <a:p>
            <a:pPr lvl="1"/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08B133-9E60-24F4-699B-C9B57853C4B3}"/>
              </a:ext>
            </a:extLst>
          </p:cNvPr>
          <p:cNvSpPr txBox="1"/>
          <p:nvPr/>
        </p:nvSpPr>
        <p:spPr>
          <a:xfrm>
            <a:off x="6744627" y="3809854"/>
            <a:ext cx="4596713" cy="248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13" err="1">
                <a:hlinkClick r:id="rId2"/>
              </a:rPr>
              <a:t>rbac</a:t>
            </a:r>
            <a:r>
              <a:rPr lang="en-US" sz="1013">
                <a:hlinkClick r:id="rId2"/>
              </a:rPr>
              <a:t>-tool</a:t>
            </a:r>
            <a:endParaRPr lang="en-US" sz="1013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183992-FAF4-6FB7-69E1-5918F20E0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514" y="2964500"/>
            <a:ext cx="1780262" cy="1384995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b="1" dirty="0" err="1">
                <a:solidFill>
                  <a:schemeClr val="bg1"/>
                </a:solidFill>
                <a:latin typeface="SFMono-Regular"/>
              </a:rPr>
              <a:t>apiVersion</a:t>
            </a:r>
            <a:r>
              <a:rPr lang="en-US" altLang="en-US" sz="1000" dirty="0">
                <a:solidFill>
                  <a:schemeClr val="bg1"/>
                </a:solidFill>
                <a:latin typeface="SFMono-Regular"/>
              </a:rPr>
              <a:t>: rbac.authorization.k8s.io/v1 </a:t>
            </a:r>
            <a:br>
              <a:rPr lang="en-US" altLang="en-US" sz="1000" dirty="0">
                <a:solidFill>
                  <a:schemeClr val="bg1"/>
                </a:solidFill>
                <a:latin typeface="SFMono-Regular"/>
              </a:rPr>
            </a:br>
            <a:r>
              <a:rPr lang="en-US" altLang="en-US" sz="1000" b="1" dirty="0">
                <a:solidFill>
                  <a:schemeClr val="bg1"/>
                </a:solidFill>
                <a:latin typeface="SFMono-Regular"/>
              </a:rPr>
              <a:t>kind</a:t>
            </a:r>
            <a:r>
              <a:rPr lang="en-US" altLang="en-US" sz="1000" dirty="0">
                <a:solidFill>
                  <a:schemeClr val="bg1"/>
                </a:solidFill>
                <a:latin typeface="SFMono-Regular"/>
              </a:rPr>
              <a:t>: Role </a:t>
            </a:r>
            <a:br>
              <a:rPr lang="en-US" altLang="en-US" sz="1000" dirty="0">
                <a:solidFill>
                  <a:schemeClr val="bg1"/>
                </a:solidFill>
                <a:latin typeface="SFMono-Regular"/>
              </a:rPr>
            </a:br>
            <a:r>
              <a:rPr lang="en-US" altLang="en-US" sz="1000" b="1" dirty="0">
                <a:solidFill>
                  <a:schemeClr val="bg1"/>
                </a:solidFill>
                <a:latin typeface="SFMono-Regular"/>
              </a:rPr>
              <a:t>metadata</a:t>
            </a:r>
            <a:r>
              <a:rPr lang="en-US" altLang="en-US" sz="1000" dirty="0">
                <a:solidFill>
                  <a:schemeClr val="bg1"/>
                </a:solidFill>
                <a:latin typeface="SFMono-Regular"/>
              </a:rPr>
              <a:t>: </a:t>
            </a:r>
            <a:br>
              <a:rPr lang="en-US" altLang="en-US" sz="1000" dirty="0">
                <a:solidFill>
                  <a:schemeClr val="bg1"/>
                </a:solidFill>
                <a:latin typeface="SFMono-Regular"/>
              </a:rPr>
            </a:br>
            <a:r>
              <a:rPr lang="en-US" altLang="en-US" sz="1000" b="1" dirty="0">
                <a:solidFill>
                  <a:schemeClr val="bg1"/>
                </a:solidFill>
                <a:latin typeface="SFMono-Regular"/>
              </a:rPr>
              <a:t>namespace</a:t>
            </a:r>
            <a:r>
              <a:rPr lang="en-US" altLang="en-US" sz="1000" dirty="0">
                <a:solidFill>
                  <a:schemeClr val="bg1"/>
                </a:solidFill>
                <a:latin typeface="SFMono-Regular"/>
              </a:rPr>
              <a:t>: default </a:t>
            </a:r>
            <a:br>
              <a:rPr lang="en-US" altLang="en-US" sz="1000" dirty="0">
                <a:solidFill>
                  <a:schemeClr val="bg1"/>
                </a:solidFill>
                <a:latin typeface="SFMono-Regular"/>
              </a:rPr>
            </a:br>
            <a:r>
              <a:rPr lang="en-US" altLang="en-US" sz="1000" b="1" dirty="0">
                <a:solidFill>
                  <a:schemeClr val="bg1"/>
                </a:solidFill>
                <a:latin typeface="SFMono-Regular"/>
              </a:rPr>
              <a:t>name</a:t>
            </a:r>
            <a:r>
              <a:rPr lang="en-US" altLang="en-US" sz="1000" dirty="0">
                <a:solidFill>
                  <a:schemeClr val="bg1"/>
                </a:solidFill>
                <a:latin typeface="SFMono-Regular"/>
              </a:rPr>
              <a:t>: pod-reader </a:t>
            </a:r>
            <a:br>
              <a:rPr lang="en-US" altLang="en-US" sz="1000" dirty="0">
                <a:solidFill>
                  <a:schemeClr val="bg1"/>
                </a:solidFill>
                <a:latin typeface="SFMono-Regular"/>
              </a:rPr>
            </a:br>
            <a:r>
              <a:rPr lang="en-US" altLang="en-US" sz="1000" b="1" dirty="0">
                <a:solidFill>
                  <a:schemeClr val="bg1"/>
                </a:solidFill>
                <a:latin typeface="SFMono-Regular"/>
              </a:rPr>
              <a:t>rules</a:t>
            </a:r>
            <a:r>
              <a:rPr lang="en-US" altLang="en-US" sz="1000" dirty="0">
                <a:solidFill>
                  <a:schemeClr val="bg1"/>
                </a:solidFill>
                <a:latin typeface="SFMono-Regular"/>
              </a:rPr>
              <a:t>: - </a:t>
            </a:r>
            <a:r>
              <a:rPr lang="en-US" altLang="en-US" sz="1000" b="1" dirty="0" err="1">
                <a:solidFill>
                  <a:schemeClr val="bg1"/>
                </a:solidFill>
                <a:latin typeface="SFMono-Regular"/>
              </a:rPr>
              <a:t>apiGroups</a:t>
            </a:r>
            <a:r>
              <a:rPr lang="en-US" altLang="en-US" sz="1000" dirty="0">
                <a:solidFill>
                  <a:schemeClr val="bg1"/>
                </a:solidFill>
                <a:latin typeface="SFMono-Regular"/>
              </a:rPr>
              <a:t>: [""] </a:t>
            </a:r>
            <a:r>
              <a:rPr lang="en-US" altLang="en-US" sz="1000" i="1" dirty="0">
                <a:solidFill>
                  <a:schemeClr val="bg1"/>
                </a:solidFill>
                <a:latin typeface="SFMono-Regular"/>
              </a:rPr>
              <a:t># ""</a:t>
            </a:r>
            <a:br>
              <a:rPr lang="en-US" altLang="en-US" sz="1000" dirty="0">
                <a:solidFill>
                  <a:schemeClr val="bg1"/>
                </a:solidFill>
                <a:latin typeface="SFMono-Regular"/>
              </a:rPr>
            </a:br>
            <a:r>
              <a:rPr lang="en-US" altLang="en-US" sz="1000" b="1" dirty="0">
                <a:solidFill>
                  <a:schemeClr val="bg1"/>
                </a:solidFill>
                <a:latin typeface="SFMono-Regular"/>
              </a:rPr>
              <a:t>resources</a:t>
            </a:r>
            <a:r>
              <a:rPr lang="en-US" altLang="en-US" sz="1000" dirty="0">
                <a:solidFill>
                  <a:schemeClr val="bg1"/>
                </a:solidFill>
                <a:latin typeface="SFMono-Regular"/>
              </a:rPr>
              <a:t>: ["pods"]</a:t>
            </a:r>
            <a:br>
              <a:rPr lang="en-US" altLang="en-US" sz="1000" dirty="0">
                <a:solidFill>
                  <a:schemeClr val="bg1"/>
                </a:solidFill>
                <a:latin typeface="SFMono-Regular"/>
              </a:rPr>
            </a:br>
            <a:r>
              <a:rPr lang="en-US" altLang="en-US" sz="1000" dirty="0">
                <a:solidFill>
                  <a:schemeClr val="bg1"/>
                </a:solidFill>
                <a:latin typeface="SFMono-Regular"/>
              </a:rPr>
              <a:t> </a:t>
            </a:r>
            <a:r>
              <a:rPr lang="en-US" altLang="en-US" sz="1000" b="1" dirty="0">
                <a:solidFill>
                  <a:schemeClr val="bg1"/>
                </a:solidFill>
                <a:latin typeface="SFMono-Regular"/>
              </a:rPr>
              <a:t>verbs</a:t>
            </a:r>
            <a:r>
              <a:rPr lang="en-US" altLang="en-US" sz="1000" dirty="0">
                <a:solidFill>
                  <a:schemeClr val="bg1"/>
                </a:solidFill>
                <a:latin typeface="SFMono-Regular"/>
              </a:rPr>
              <a:t>: ["get", "watch", "list"]</a:t>
            </a:r>
            <a:r>
              <a:rPr lang="en-US" altLang="en-US" sz="800" dirty="0">
                <a:solidFill>
                  <a:schemeClr val="bg1"/>
                </a:solidFill>
              </a:rPr>
              <a:t> </a:t>
            </a:r>
            <a:endParaRPr lang="en-US" altLang="en-US" sz="2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A4D715C-ADB4-84B2-A125-9434C379B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3148" y="2943143"/>
            <a:ext cx="2245292" cy="1661993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b="1" dirty="0" err="1">
                <a:solidFill>
                  <a:schemeClr val="bg1"/>
                </a:solidFill>
                <a:latin typeface="SFMono-Regular"/>
              </a:rPr>
              <a:t>apiVersion</a:t>
            </a:r>
            <a:r>
              <a:rPr lang="en-US" altLang="en-US" sz="900" b="1" dirty="0">
                <a:solidFill>
                  <a:schemeClr val="bg1"/>
                </a:solidFill>
                <a:latin typeface="SFMono-Regular"/>
              </a:rPr>
              <a:t>: </a:t>
            </a:r>
            <a:r>
              <a:rPr lang="en-US" altLang="en-US" sz="900" dirty="0">
                <a:solidFill>
                  <a:schemeClr val="bg1"/>
                </a:solidFill>
                <a:latin typeface="SFMono-Regular"/>
              </a:rPr>
              <a:t>rbac.authorization.k8s.io/v1 </a:t>
            </a:r>
            <a:br>
              <a:rPr lang="en-US" altLang="en-US" sz="900" dirty="0">
                <a:solidFill>
                  <a:schemeClr val="bg1"/>
                </a:solidFill>
                <a:latin typeface="SFMono-Regular"/>
              </a:rPr>
            </a:br>
            <a:r>
              <a:rPr lang="en-US" altLang="en-US" sz="900" b="1" dirty="0">
                <a:solidFill>
                  <a:schemeClr val="bg1"/>
                </a:solidFill>
                <a:latin typeface="SFMono-Regular"/>
              </a:rPr>
              <a:t>kind: </a:t>
            </a:r>
            <a:r>
              <a:rPr lang="en-US" altLang="en-US" sz="900" dirty="0" err="1">
                <a:solidFill>
                  <a:schemeClr val="bg1"/>
                </a:solidFill>
                <a:latin typeface="SFMono-Regular"/>
              </a:rPr>
              <a:t>RoleBinding</a:t>
            </a:r>
            <a:r>
              <a:rPr lang="en-US" altLang="en-US" sz="900" dirty="0">
                <a:solidFill>
                  <a:schemeClr val="bg1"/>
                </a:solidFill>
                <a:latin typeface="SFMono-Regular"/>
              </a:rPr>
              <a:t> </a:t>
            </a:r>
            <a:br>
              <a:rPr lang="en-US" altLang="en-US" sz="900" dirty="0">
                <a:solidFill>
                  <a:schemeClr val="bg1"/>
                </a:solidFill>
                <a:latin typeface="SFMono-Regular"/>
              </a:rPr>
            </a:br>
            <a:r>
              <a:rPr lang="en-US" altLang="en-US" sz="900" b="1" dirty="0">
                <a:solidFill>
                  <a:schemeClr val="bg1"/>
                </a:solidFill>
                <a:latin typeface="SFMono-Regular"/>
              </a:rPr>
              <a:t>metadata: </a:t>
            </a:r>
            <a:br>
              <a:rPr lang="en-US" altLang="en-US" sz="900" dirty="0">
                <a:solidFill>
                  <a:schemeClr val="bg1"/>
                </a:solidFill>
                <a:latin typeface="SFMono-Regular"/>
              </a:rPr>
            </a:br>
            <a:r>
              <a:rPr lang="en-US" altLang="en-US" sz="900" b="1" dirty="0">
                <a:solidFill>
                  <a:schemeClr val="bg1"/>
                </a:solidFill>
                <a:latin typeface="SFMono-Regular"/>
              </a:rPr>
              <a:t>name: </a:t>
            </a:r>
            <a:r>
              <a:rPr lang="en-US" altLang="en-US" sz="900" dirty="0">
                <a:solidFill>
                  <a:schemeClr val="bg1"/>
                </a:solidFill>
                <a:latin typeface="SFMono-Regular"/>
              </a:rPr>
              <a:t>read-pods</a:t>
            </a:r>
            <a:br>
              <a:rPr lang="en-US" altLang="en-US" sz="900" dirty="0">
                <a:solidFill>
                  <a:schemeClr val="bg1"/>
                </a:solidFill>
                <a:latin typeface="SFMono-Regular"/>
              </a:rPr>
            </a:br>
            <a:r>
              <a:rPr lang="en-US" altLang="en-US" sz="900" b="1" dirty="0">
                <a:solidFill>
                  <a:schemeClr val="bg1"/>
                </a:solidFill>
                <a:latin typeface="SFMono-Regular"/>
              </a:rPr>
              <a:t> namespace: </a:t>
            </a:r>
            <a:r>
              <a:rPr lang="en-US" altLang="en-US" sz="900" dirty="0">
                <a:solidFill>
                  <a:schemeClr val="bg1"/>
                </a:solidFill>
                <a:latin typeface="SFMono-Regular"/>
              </a:rPr>
              <a:t>default </a:t>
            </a:r>
            <a:br>
              <a:rPr lang="en-US" altLang="en-US" sz="900" dirty="0">
                <a:solidFill>
                  <a:schemeClr val="bg1"/>
                </a:solidFill>
                <a:latin typeface="SFMono-Regular"/>
              </a:rPr>
            </a:br>
            <a:r>
              <a:rPr lang="en-US" altLang="en-US" sz="900" b="1" dirty="0">
                <a:solidFill>
                  <a:schemeClr val="bg1"/>
                </a:solidFill>
                <a:latin typeface="SFMono-Regular"/>
              </a:rPr>
              <a:t>subjects:</a:t>
            </a:r>
            <a:br>
              <a:rPr lang="en-US" altLang="en-US" sz="900" dirty="0">
                <a:solidFill>
                  <a:schemeClr val="bg1"/>
                </a:solidFill>
                <a:latin typeface="SFMono-Regular"/>
              </a:rPr>
            </a:br>
            <a:r>
              <a:rPr lang="en-US" altLang="en-US" sz="900" b="1" dirty="0">
                <a:solidFill>
                  <a:schemeClr val="bg1"/>
                </a:solidFill>
                <a:latin typeface="SFMono-Regular"/>
              </a:rPr>
              <a:t> - kind: </a:t>
            </a:r>
            <a:r>
              <a:rPr lang="en-US" altLang="en-US" sz="900" dirty="0">
                <a:solidFill>
                  <a:schemeClr val="bg1"/>
                </a:solidFill>
                <a:latin typeface="SFMono-Regular"/>
              </a:rPr>
              <a:t>User </a:t>
            </a:r>
            <a:br>
              <a:rPr lang="en-US" altLang="en-US" sz="900" dirty="0">
                <a:solidFill>
                  <a:schemeClr val="bg1"/>
                </a:solidFill>
                <a:latin typeface="SFMono-Regular"/>
              </a:rPr>
            </a:br>
            <a:r>
              <a:rPr lang="en-US" altLang="en-US" sz="900" b="1" dirty="0">
                <a:solidFill>
                  <a:schemeClr val="bg1"/>
                </a:solidFill>
                <a:latin typeface="SFMono-Regular"/>
              </a:rPr>
              <a:t>name: </a:t>
            </a:r>
            <a:r>
              <a:rPr lang="en-US" altLang="en-US" sz="900" dirty="0" err="1">
                <a:solidFill>
                  <a:schemeClr val="bg1"/>
                </a:solidFill>
                <a:latin typeface="SFMono-Regular"/>
              </a:rPr>
              <a:t>minikube</a:t>
            </a:r>
            <a:r>
              <a:rPr lang="en-US" altLang="en-US" sz="900" dirty="0">
                <a:solidFill>
                  <a:schemeClr val="bg1"/>
                </a:solidFill>
                <a:latin typeface="SFMono-Regular"/>
              </a:rPr>
              <a:t> </a:t>
            </a:r>
            <a:br>
              <a:rPr lang="en-US" altLang="en-US" sz="900" dirty="0">
                <a:solidFill>
                  <a:schemeClr val="bg1"/>
                </a:solidFill>
                <a:latin typeface="SFMono-Regular"/>
              </a:rPr>
            </a:br>
            <a:r>
              <a:rPr lang="en-US" altLang="en-US" sz="900" b="1" dirty="0" err="1">
                <a:solidFill>
                  <a:schemeClr val="bg1"/>
                </a:solidFill>
                <a:latin typeface="SFMono-Regular"/>
              </a:rPr>
              <a:t>apiGroup</a:t>
            </a:r>
            <a:r>
              <a:rPr lang="en-US" altLang="en-US" sz="900" b="1" dirty="0">
                <a:solidFill>
                  <a:schemeClr val="bg1"/>
                </a:solidFill>
                <a:latin typeface="SFMono-Regular"/>
              </a:rPr>
              <a:t>: </a:t>
            </a:r>
            <a:r>
              <a:rPr lang="en-US" altLang="en-US" sz="900" dirty="0">
                <a:solidFill>
                  <a:schemeClr val="bg1"/>
                </a:solidFill>
                <a:latin typeface="SFMono-Regular"/>
              </a:rPr>
              <a:t>rbac.authorization.k8s.io </a:t>
            </a:r>
            <a:br>
              <a:rPr lang="en-US" altLang="en-US" sz="900" dirty="0">
                <a:solidFill>
                  <a:schemeClr val="bg1"/>
                </a:solidFill>
                <a:latin typeface="SFMono-Regular"/>
              </a:rPr>
            </a:br>
            <a:r>
              <a:rPr lang="en-US" altLang="en-US" sz="900" b="1" dirty="0" err="1">
                <a:solidFill>
                  <a:schemeClr val="bg1"/>
                </a:solidFill>
                <a:latin typeface="SFMono-Regular"/>
              </a:rPr>
              <a:t>roleRef</a:t>
            </a:r>
            <a:r>
              <a:rPr lang="en-US" altLang="en-US" sz="900" b="1" dirty="0">
                <a:solidFill>
                  <a:schemeClr val="bg1"/>
                </a:solidFill>
                <a:latin typeface="SFMono-Regular"/>
              </a:rPr>
              <a:t>: </a:t>
            </a:r>
            <a:r>
              <a:rPr lang="en-US" altLang="en-US" sz="900" dirty="0">
                <a:solidFill>
                  <a:schemeClr val="bg1"/>
                </a:solidFill>
                <a:latin typeface="SFMono-Regular"/>
              </a:rPr>
              <a:t>kind: </a:t>
            </a:r>
            <a:br>
              <a:rPr lang="en-US" altLang="en-US" sz="900" dirty="0">
                <a:solidFill>
                  <a:schemeClr val="bg1"/>
                </a:solidFill>
                <a:latin typeface="SFMono-Regular"/>
              </a:rPr>
            </a:br>
            <a:r>
              <a:rPr lang="en-US" altLang="en-US" sz="900" b="1" dirty="0">
                <a:solidFill>
                  <a:schemeClr val="bg1"/>
                </a:solidFill>
                <a:latin typeface="SFMono-Regular"/>
              </a:rPr>
              <a:t>Role name: </a:t>
            </a:r>
            <a:r>
              <a:rPr lang="en-US" altLang="en-US" sz="900" dirty="0">
                <a:solidFill>
                  <a:schemeClr val="bg1"/>
                </a:solidFill>
                <a:latin typeface="SFMono-Regular"/>
              </a:rPr>
              <a:t>pod-reader </a:t>
            </a:r>
            <a:br>
              <a:rPr lang="en-US" altLang="en-US" sz="900" dirty="0">
                <a:solidFill>
                  <a:schemeClr val="bg1"/>
                </a:solidFill>
                <a:latin typeface="SFMono-Regular"/>
              </a:rPr>
            </a:br>
            <a:r>
              <a:rPr lang="en-US" altLang="en-US" sz="900" b="1" dirty="0" err="1">
                <a:solidFill>
                  <a:schemeClr val="bg1"/>
                </a:solidFill>
                <a:latin typeface="SFMono-Regular"/>
              </a:rPr>
              <a:t>apiGroup</a:t>
            </a:r>
            <a:r>
              <a:rPr lang="en-US" altLang="en-US" sz="900" b="1" dirty="0">
                <a:solidFill>
                  <a:schemeClr val="bg1"/>
                </a:solidFill>
                <a:latin typeface="SFMono-Regular"/>
              </a:rPr>
              <a:t>: </a:t>
            </a:r>
            <a:r>
              <a:rPr lang="en-US" altLang="en-US" sz="900" dirty="0">
                <a:solidFill>
                  <a:schemeClr val="bg1"/>
                </a:solidFill>
                <a:latin typeface="SFMono-Regular"/>
              </a:rPr>
              <a:t>rbac.authorization.k8s.io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F35B230-7B91-CD83-F744-E45A73E8C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239" y="739406"/>
            <a:ext cx="3507698" cy="180256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2F30EF3-77AE-EF5E-B6BE-A4129D821040}"/>
              </a:ext>
            </a:extLst>
          </p:cNvPr>
          <p:cNvSpPr/>
          <p:nvPr/>
        </p:nvSpPr>
        <p:spPr>
          <a:xfrm>
            <a:off x="5893332" y="2474241"/>
            <a:ext cx="2561277" cy="542363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013" b="1">
                <a:solidFill>
                  <a:schemeClr val="bg1"/>
                </a:solidFill>
              </a:rPr>
              <a:t>RBAC and API Objects  </a:t>
            </a:r>
            <a:br>
              <a:rPr lang="nb-NO" sz="1013" b="1">
                <a:solidFill>
                  <a:schemeClr val="bg1"/>
                </a:solidFill>
              </a:rPr>
            </a:br>
            <a:r>
              <a:rPr lang="nb-NO" sz="1200">
                <a:solidFill>
                  <a:schemeClr val="bg1"/>
                </a:solidFill>
              </a:rPr>
              <a:t>All permissions can be delegated(CRUD)</a:t>
            </a:r>
            <a:endParaRPr lang="en-US" sz="1013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4ABC4DF-03DE-9B2B-8C8E-C44BE1F16261}"/>
              </a:ext>
            </a:extLst>
          </p:cNvPr>
          <p:cNvSpPr/>
          <p:nvPr/>
        </p:nvSpPr>
        <p:spPr>
          <a:xfrm>
            <a:off x="5400594" y="3067297"/>
            <a:ext cx="747171" cy="338834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200" b="1">
                <a:solidFill>
                  <a:schemeClr val="bg1"/>
                </a:solidFill>
              </a:rPr>
              <a:t>Role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12E9555-EEA8-BD21-B64A-0C47D8A25A08}"/>
              </a:ext>
            </a:extLst>
          </p:cNvPr>
          <p:cNvSpPr/>
          <p:nvPr/>
        </p:nvSpPr>
        <p:spPr>
          <a:xfrm>
            <a:off x="6224774" y="3072294"/>
            <a:ext cx="1197903" cy="338834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200" b="1">
                <a:solidFill>
                  <a:schemeClr val="bg1"/>
                </a:solidFill>
              </a:rPr>
              <a:t>Rolebinding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C64D83F-7F58-0207-03D9-8AA7C4911F3C}"/>
              </a:ext>
            </a:extLst>
          </p:cNvPr>
          <p:cNvSpPr/>
          <p:nvPr/>
        </p:nvSpPr>
        <p:spPr>
          <a:xfrm>
            <a:off x="7521037" y="3072294"/>
            <a:ext cx="1321825" cy="338834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200" b="1">
                <a:solidFill>
                  <a:schemeClr val="bg1"/>
                </a:solidFill>
              </a:rPr>
              <a:t>Namespace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4CD53F5-FAD4-780E-C209-D81868C98A22}"/>
              </a:ext>
            </a:extLst>
          </p:cNvPr>
          <p:cNvSpPr/>
          <p:nvPr/>
        </p:nvSpPr>
        <p:spPr>
          <a:xfrm>
            <a:off x="5571077" y="3465677"/>
            <a:ext cx="1116399" cy="338834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200" b="1">
                <a:solidFill>
                  <a:schemeClr val="bg1"/>
                </a:solidFill>
              </a:rPr>
              <a:t>ClusterRole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AEF630C-1CB4-B9D0-C6B2-F28ADB440960}"/>
              </a:ext>
            </a:extLst>
          </p:cNvPr>
          <p:cNvSpPr/>
          <p:nvPr/>
        </p:nvSpPr>
        <p:spPr>
          <a:xfrm>
            <a:off x="6764496" y="3460681"/>
            <a:ext cx="1957001" cy="338834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200" b="1">
                <a:solidFill>
                  <a:schemeClr val="bg1"/>
                </a:solidFill>
              </a:rPr>
              <a:t>ClusterRoleBinding</a:t>
            </a: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411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71C65-8C4B-ED63-AC0E-789A5CCFA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/>
              <a:t>Marius Sandbu @ Sopra Steria</a:t>
            </a:r>
            <a:endParaRPr lang="en-NO" b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5DBF07-1C60-84F1-3312-342E30FCAA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b-NO" sz="2800" b="1" dirty="0" err="1"/>
              <a:t>Kubernetes</a:t>
            </a:r>
            <a:r>
              <a:rPr lang="nb-NO" sz="2800" b="1" dirty="0"/>
              <a:t> and Security = True? </a:t>
            </a:r>
            <a:endParaRPr lang="en-NO" sz="2800" b="1"/>
          </a:p>
        </p:txBody>
      </p:sp>
      <p:pic>
        <p:nvPicPr>
          <p:cNvPr id="1030" name="Picture 6" descr="What is GitHub?">
            <a:extLst>
              <a:ext uri="{FF2B5EF4-FFF2-40B4-BE49-F238E27FC236}">
                <a16:creationId xmlns:a16="http://schemas.microsoft.com/office/drawing/2014/main" id="{9F202532-3EB6-BDDC-6D59-7704FE294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94" y="4027426"/>
            <a:ext cx="924245" cy="53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8A098C-0B40-A0F3-7B39-9AB72A726FFB}"/>
              </a:ext>
            </a:extLst>
          </p:cNvPr>
          <p:cNvSpPr txBox="1"/>
          <p:nvPr/>
        </p:nvSpPr>
        <p:spPr>
          <a:xfrm>
            <a:off x="1790501" y="3234813"/>
            <a:ext cx="5485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>
                <a:solidFill>
                  <a:schemeClr val="bg1"/>
                </a:solidFill>
              </a:rPr>
              <a:t>No </a:t>
            </a:r>
            <a:r>
              <a:rPr lang="nb-NO" sz="2000" b="1" dirty="0" err="1">
                <a:solidFill>
                  <a:schemeClr val="bg1"/>
                </a:solidFill>
              </a:rPr>
              <a:t>its</a:t>
            </a:r>
            <a:r>
              <a:rPr lang="nb-NO" sz="2000" b="1" dirty="0">
                <a:solidFill>
                  <a:schemeClr val="bg1"/>
                </a:solidFill>
              </a:rPr>
              <a:t> not, </a:t>
            </a:r>
            <a:r>
              <a:rPr lang="nb-NO" sz="2000" b="1" dirty="0" err="1">
                <a:solidFill>
                  <a:schemeClr val="bg1"/>
                </a:solidFill>
              </a:rPr>
              <a:t>thanks</a:t>
            </a:r>
            <a:r>
              <a:rPr lang="nb-NO" sz="2000" b="1" dirty="0">
                <a:solidFill>
                  <a:schemeClr val="bg1"/>
                </a:solidFill>
              </a:rPr>
              <a:t> for </a:t>
            </a:r>
            <a:r>
              <a:rPr lang="nb-NO" sz="2000" b="1" dirty="0" err="1">
                <a:solidFill>
                  <a:schemeClr val="bg1"/>
                </a:solidFill>
              </a:rPr>
              <a:t>listening</a:t>
            </a:r>
            <a:r>
              <a:rPr lang="nb-NO" sz="2000" b="1" dirty="0">
                <a:solidFill>
                  <a:schemeClr val="bg1"/>
                </a:solidFill>
              </a:rPr>
              <a:t> to my talk! 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A369580C-D802-0621-E1D6-12F10EABED92}"/>
              </a:ext>
            </a:extLst>
          </p:cNvPr>
          <p:cNvSpPr/>
          <p:nvPr/>
        </p:nvSpPr>
        <p:spPr>
          <a:xfrm>
            <a:off x="2428875" y="3728389"/>
            <a:ext cx="4381500" cy="10698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b="1" dirty="0" err="1"/>
              <a:t>Warning</a:t>
            </a:r>
            <a:r>
              <a:rPr lang="nb-NO" sz="2000" b="1" dirty="0"/>
              <a:t>: </a:t>
            </a:r>
            <a:r>
              <a:rPr lang="nb-NO" sz="1800" dirty="0"/>
              <a:t>Content </a:t>
            </a:r>
            <a:r>
              <a:rPr lang="nb-NO" sz="1800" dirty="0" err="1"/>
              <a:t>will</a:t>
            </a:r>
            <a:r>
              <a:rPr lang="nb-NO" sz="1800" dirty="0"/>
              <a:t> most </a:t>
            </a:r>
            <a:r>
              <a:rPr lang="nb-NO" sz="1800" dirty="0" err="1"/>
              <a:t>likely</a:t>
            </a:r>
            <a:r>
              <a:rPr lang="nb-NO" sz="1800" dirty="0"/>
              <a:t> be </a:t>
            </a:r>
            <a:r>
              <a:rPr lang="nb-NO" sz="1800" dirty="0" err="1"/>
              <a:t>outdated</a:t>
            </a:r>
            <a:r>
              <a:rPr lang="nb-NO" sz="1800" dirty="0"/>
              <a:t> later </a:t>
            </a:r>
            <a:r>
              <a:rPr lang="nb-NO" sz="1800" dirty="0" err="1"/>
              <a:t>today</a:t>
            </a:r>
            <a:r>
              <a:rPr lang="nb-NO" sz="1800" dirty="0"/>
              <a:t> </a:t>
            </a:r>
            <a:r>
              <a:rPr lang="nb-NO" sz="1800" dirty="0" err="1"/>
              <a:t>because</a:t>
            </a:r>
            <a:r>
              <a:rPr lang="nb-NO" sz="1800" dirty="0"/>
              <a:t> </a:t>
            </a:r>
            <a:r>
              <a:rPr lang="nb-NO" sz="1800" dirty="0" err="1"/>
              <a:t>of</a:t>
            </a:r>
            <a:r>
              <a:rPr lang="nb-NO" sz="1800" dirty="0"/>
              <a:t> </a:t>
            </a:r>
            <a:r>
              <a:rPr lang="nb-NO" sz="1800" dirty="0" err="1"/>
              <a:t>Kubecon</a:t>
            </a:r>
            <a:r>
              <a:rPr lang="nb-NO" sz="1800" dirty="0"/>
              <a:t> North America</a:t>
            </a:r>
            <a:endParaRPr lang="nb-NO" sz="1600" dirty="0"/>
          </a:p>
        </p:txBody>
      </p:sp>
    </p:spTree>
    <p:extLst>
      <p:ext uri="{BB962C8B-B14F-4D97-AF65-F5344CB8AC3E}">
        <p14:creationId xmlns:p14="http://schemas.microsoft.com/office/powerpoint/2010/main" val="107077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2EA005-3509-1364-7C7E-82C799C56C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0474" y="965243"/>
            <a:ext cx="8062059" cy="3259400"/>
          </a:xfrm>
        </p:spPr>
        <p:txBody>
          <a:bodyPr>
            <a:normAutofit/>
          </a:bodyPr>
          <a:lstStyle/>
          <a:p>
            <a:r>
              <a:rPr lang="nb-NO" sz="1600" dirty="0" err="1"/>
              <a:t>Secure</a:t>
            </a:r>
            <a:r>
              <a:rPr lang="nb-NO" sz="1600" dirty="0"/>
              <a:t> </a:t>
            </a:r>
            <a:r>
              <a:rPr lang="nb-NO" sz="1600" dirty="0" err="1"/>
              <a:t>authentication</a:t>
            </a:r>
            <a:r>
              <a:rPr lang="nb-NO" sz="1600" dirty="0"/>
              <a:t> from </a:t>
            </a:r>
            <a:r>
              <a:rPr lang="nb-NO" sz="1600" b="1" dirty="0">
                <a:solidFill>
                  <a:srgbClr val="00B0F0"/>
                </a:solidFill>
              </a:rPr>
              <a:t>container</a:t>
            </a:r>
            <a:r>
              <a:rPr lang="nb-NO" sz="1600" dirty="0"/>
              <a:t> to </a:t>
            </a:r>
            <a:r>
              <a:rPr lang="nb-NO" sz="1600" b="1" dirty="0" err="1">
                <a:solidFill>
                  <a:srgbClr val="00B0F0"/>
                </a:solidFill>
              </a:rPr>
              <a:t>PaaS</a:t>
            </a:r>
            <a:r>
              <a:rPr lang="nb-NO" sz="1600" b="1" dirty="0">
                <a:solidFill>
                  <a:srgbClr val="00B0F0"/>
                </a:solidFill>
              </a:rPr>
              <a:t> service </a:t>
            </a:r>
            <a:r>
              <a:rPr lang="nb-NO" sz="1600" b="1" dirty="0" err="1">
                <a:solidFill>
                  <a:srgbClr val="00B0F0"/>
                </a:solidFill>
              </a:rPr>
              <a:t>with</a:t>
            </a:r>
            <a:r>
              <a:rPr lang="nb-NO" sz="1600" b="1" dirty="0">
                <a:solidFill>
                  <a:srgbClr val="00B0F0"/>
                </a:solidFill>
              </a:rPr>
              <a:t> </a:t>
            </a:r>
            <a:r>
              <a:rPr lang="nb-NO" sz="1600" b="1" dirty="0" err="1">
                <a:solidFill>
                  <a:srgbClr val="00B0F0"/>
                </a:solidFill>
              </a:rPr>
              <a:t>exposing</a:t>
            </a:r>
            <a:r>
              <a:rPr lang="nb-NO" sz="1600" b="1" dirty="0">
                <a:solidFill>
                  <a:srgbClr val="00B0F0"/>
                </a:solidFill>
              </a:rPr>
              <a:t> </a:t>
            </a:r>
            <a:r>
              <a:rPr lang="nb-NO" sz="1600" b="1" dirty="0" err="1">
                <a:solidFill>
                  <a:srgbClr val="00B0F0"/>
                </a:solidFill>
              </a:rPr>
              <a:t>secrets</a:t>
            </a:r>
            <a:endParaRPr lang="nb-NO" sz="1600" b="1" dirty="0">
              <a:solidFill>
                <a:srgbClr val="00B0F0"/>
              </a:solidFill>
            </a:endParaRPr>
          </a:p>
          <a:p>
            <a:r>
              <a:rPr lang="nb-NO" sz="1600" dirty="0" err="1"/>
              <a:t>Currently</a:t>
            </a:r>
            <a:r>
              <a:rPr lang="nb-NO" sz="1600" dirty="0"/>
              <a:t> </a:t>
            </a:r>
            <a:r>
              <a:rPr lang="nb-NO" sz="1600" dirty="0" err="1"/>
              <a:t>supported</a:t>
            </a:r>
            <a:r>
              <a:rPr lang="nb-NO" sz="1600" dirty="0"/>
              <a:t> by Microsoft and Google</a:t>
            </a:r>
          </a:p>
          <a:p>
            <a:r>
              <a:rPr lang="nb-NO" sz="1600" dirty="0" err="1"/>
              <a:t>Can</a:t>
            </a:r>
            <a:r>
              <a:rPr lang="nb-NO" sz="1600" dirty="0"/>
              <a:t> be used from a </a:t>
            </a:r>
            <a:r>
              <a:rPr lang="nb-NO" sz="1600" dirty="0" err="1"/>
              <a:t>Kubernetes</a:t>
            </a:r>
            <a:r>
              <a:rPr lang="nb-NO" sz="1600" dirty="0"/>
              <a:t> </a:t>
            </a:r>
            <a:r>
              <a:rPr lang="nb-NO" sz="1600" dirty="0" err="1"/>
              <a:t>cluster</a:t>
            </a:r>
            <a:r>
              <a:rPr lang="nb-NO" sz="1600" dirty="0"/>
              <a:t> </a:t>
            </a:r>
            <a:r>
              <a:rPr lang="nb-NO" sz="1600" dirty="0" err="1"/>
              <a:t>running</a:t>
            </a:r>
            <a:r>
              <a:rPr lang="nb-NO" sz="1600" dirty="0"/>
              <a:t> «</a:t>
            </a:r>
            <a:r>
              <a:rPr lang="nb-NO" sz="1600" dirty="0" err="1"/>
              <a:t>anywhere</a:t>
            </a:r>
            <a:r>
              <a:rPr lang="nb-NO" sz="1600" dirty="0"/>
              <a:t>»</a:t>
            </a:r>
          </a:p>
          <a:p>
            <a:r>
              <a:rPr lang="nb-NO" sz="1600" dirty="0"/>
              <a:t>Federated </a:t>
            </a:r>
            <a:r>
              <a:rPr lang="nb-NO" sz="1600" dirty="0" err="1"/>
              <a:t>authentication</a:t>
            </a:r>
            <a:r>
              <a:rPr lang="nb-NO" sz="1600" dirty="0"/>
              <a:t> </a:t>
            </a:r>
            <a:r>
              <a:rPr lang="nb-NO" sz="1600" dirty="0" err="1"/>
              <a:t>using</a:t>
            </a:r>
            <a:r>
              <a:rPr lang="nb-NO" sz="1600" dirty="0"/>
              <a:t> </a:t>
            </a:r>
            <a:r>
              <a:rPr lang="nb-NO" sz="1600" dirty="0" err="1"/>
              <a:t>OpenID</a:t>
            </a:r>
            <a:r>
              <a:rPr lang="nb-NO" sz="1600" dirty="0"/>
              <a:t> Connect</a:t>
            </a:r>
          </a:p>
          <a:p>
            <a:r>
              <a:rPr lang="nb-NO" sz="1600" dirty="0" err="1"/>
              <a:t>Avoid</a:t>
            </a:r>
            <a:r>
              <a:rPr lang="nb-NO" sz="1600" dirty="0"/>
              <a:t> </a:t>
            </a:r>
            <a:r>
              <a:rPr lang="nb-NO" sz="1600" dirty="0" err="1"/>
              <a:t>the</a:t>
            </a:r>
            <a:r>
              <a:rPr lang="nb-NO" sz="1600" dirty="0"/>
              <a:t> </a:t>
            </a:r>
            <a:r>
              <a:rPr lang="nb-NO" sz="1600" dirty="0" err="1"/>
              <a:t>use</a:t>
            </a:r>
            <a:r>
              <a:rPr lang="nb-NO" sz="1600" dirty="0"/>
              <a:t> </a:t>
            </a:r>
            <a:r>
              <a:rPr lang="nb-NO" sz="1600" dirty="0" err="1"/>
              <a:t>of</a:t>
            </a:r>
            <a:r>
              <a:rPr lang="nb-NO" sz="1600" dirty="0"/>
              <a:t> </a:t>
            </a:r>
            <a:r>
              <a:rPr lang="nb-NO" sz="1600" dirty="0" err="1"/>
              <a:t>keys</a:t>
            </a:r>
            <a:r>
              <a:rPr lang="nb-NO" sz="1600" dirty="0"/>
              <a:t>! </a:t>
            </a:r>
            <a:r>
              <a:rPr lang="nb-NO" sz="1600" dirty="0" err="1"/>
              <a:t>Use</a:t>
            </a:r>
            <a:r>
              <a:rPr lang="nb-NO" sz="1600" dirty="0"/>
              <a:t> a </a:t>
            </a:r>
            <a:r>
              <a:rPr lang="nb-NO" sz="1600" dirty="0" err="1"/>
              <a:t>managed</a:t>
            </a:r>
            <a:r>
              <a:rPr lang="nb-NO" sz="1600" dirty="0"/>
              <a:t> </a:t>
            </a:r>
            <a:r>
              <a:rPr lang="nb-NO" sz="1600" dirty="0" err="1"/>
              <a:t>identity</a:t>
            </a:r>
            <a:r>
              <a:rPr lang="nb-NO" sz="1600" dirty="0"/>
              <a:t> </a:t>
            </a:r>
            <a:r>
              <a:rPr lang="nb-NO" sz="1600" dirty="0" err="1"/>
              <a:t>instead</a:t>
            </a:r>
            <a:r>
              <a:rPr lang="nb-NO" sz="1600" dirty="0"/>
              <a:t>! </a:t>
            </a:r>
          </a:p>
          <a:p>
            <a:endParaRPr lang="nb-NO" dirty="0"/>
          </a:p>
          <a:p>
            <a:endParaRPr lang="nb-NO" dirty="0"/>
          </a:p>
          <a:p>
            <a:pPr lvl="1"/>
            <a:endParaRPr lang="nb-NO" dirty="0">
              <a:solidFill>
                <a:srgbClr val="32ABD0"/>
              </a:solidFill>
            </a:endParaRPr>
          </a:p>
          <a:p>
            <a:pPr lvl="1"/>
            <a:endParaRPr lang="nb-NO" dirty="0">
              <a:solidFill>
                <a:srgbClr val="32ABD0"/>
              </a:solidFill>
            </a:endParaRPr>
          </a:p>
          <a:p>
            <a:endParaRPr lang="en-US" b="1" dirty="0">
              <a:solidFill>
                <a:srgbClr val="32ABD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CC9AF0-8DD7-E97A-8713-E12872393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53" y="554355"/>
            <a:ext cx="8063628" cy="433003"/>
          </a:xfrm>
        </p:spPr>
        <p:txBody>
          <a:bodyPr>
            <a:normAutofit/>
          </a:bodyPr>
          <a:lstStyle/>
          <a:p>
            <a:r>
              <a:rPr lang="nb-NO" sz="2400" b="1" dirty="0">
                <a:latin typeface="+mn-lt"/>
              </a:rPr>
              <a:t>Workload Identity and OpenID Connect</a:t>
            </a:r>
            <a:endParaRPr lang="en-US" sz="24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71720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2131D0-743A-4DD0-900B-8EA9B6DDE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53" y="554355"/>
            <a:ext cx="8063628" cy="426956"/>
          </a:xfrm>
        </p:spPr>
        <p:txBody>
          <a:bodyPr>
            <a:normAutofit/>
          </a:bodyPr>
          <a:lstStyle/>
          <a:p>
            <a:r>
              <a:rPr lang="nb-NO" sz="2400" b="1" dirty="0">
                <a:latin typeface="+mn-lt"/>
              </a:rPr>
              <a:t>Pod Security Admission (PSA)</a:t>
            </a:r>
            <a:endParaRPr lang="en-US" sz="2400" b="1" dirty="0">
              <a:latin typeface="+mn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63802B-438F-E688-6F08-3892EEA15B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988" y="981311"/>
            <a:ext cx="8062059" cy="3579729"/>
          </a:xfrm>
        </p:spPr>
        <p:txBody>
          <a:bodyPr>
            <a:normAutofit/>
          </a:bodyPr>
          <a:lstStyle/>
          <a:p>
            <a:r>
              <a:rPr lang="nb-NO" b="1" dirty="0"/>
              <a:t>To have </a:t>
            </a:r>
            <a:r>
              <a:rPr lang="nb-NO" b="1" dirty="0" err="1"/>
              <a:t>better</a:t>
            </a:r>
            <a:r>
              <a:rPr lang="nb-NO" b="1" dirty="0"/>
              <a:t> </a:t>
            </a:r>
            <a:r>
              <a:rPr lang="nb-NO" b="1" dirty="0" err="1"/>
              <a:t>isolation</a:t>
            </a:r>
            <a:r>
              <a:rPr lang="nb-NO" b="1" dirty="0"/>
              <a:t> </a:t>
            </a:r>
            <a:r>
              <a:rPr lang="nb-NO" b="1" dirty="0" err="1"/>
              <a:t>on</a:t>
            </a:r>
            <a:r>
              <a:rPr lang="nb-NO" b="1" dirty="0"/>
              <a:t> </a:t>
            </a:r>
            <a:r>
              <a:rPr lang="nb-NO" b="1" dirty="0" err="1"/>
              <a:t>Pods</a:t>
            </a:r>
            <a:endParaRPr lang="nb-NO" b="1" dirty="0"/>
          </a:p>
          <a:p>
            <a:r>
              <a:rPr lang="nb-NO" b="1" dirty="0"/>
              <a:t>3 </a:t>
            </a:r>
            <a:r>
              <a:rPr lang="nb-NO" b="1" dirty="0" err="1"/>
              <a:t>built</a:t>
            </a:r>
            <a:r>
              <a:rPr lang="nb-NO" b="1" dirty="0"/>
              <a:t>-in </a:t>
            </a:r>
            <a:r>
              <a:rPr lang="nb-NO" b="1" dirty="0" err="1"/>
              <a:t>levels</a:t>
            </a:r>
            <a:endParaRPr lang="nb-NO" b="1" dirty="0"/>
          </a:p>
          <a:p>
            <a:pPr lvl="1"/>
            <a:r>
              <a:rPr lang="nb-NO" dirty="0"/>
              <a:t>Ex: </a:t>
            </a:r>
            <a:r>
              <a:rPr lang="nb-NO" dirty="0" err="1"/>
              <a:t>Privileged</a:t>
            </a:r>
            <a:r>
              <a:rPr lang="nb-NO" dirty="0"/>
              <a:t> </a:t>
            </a:r>
            <a:r>
              <a:rPr lang="nb-NO" dirty="0" err="1"/>
              <a:t>gives</a:t>
            </a:r>
            <a:r>
              <a:rPr lang="nb-NO" dirty="0"/>
              <a:t> </a:t>
            </a:r>
            <a:r>
              <a:rPr lang="nb-NO" dirty="0" err="1"/>
              <a:t>no</a:t>
            </a:r>
            <a:r>
              <a:rPr lang="nb-NO" dirty="0"/>
              <a:t> limits</a:t>
            </a:r>
          </a:p>
          <a:p>
            <a:pPr lvl="1"/>
            <a:r>
              <a:rPr lang="nb-NO" dirty="0"/>
              <a:t>Start </a:t>
            </a:r>
            <a:r>
              <a:rPr lang="nb-NO" dirty="0" err="1"/>
              <a:t>with</a:t>
            </a:r>
            <a:r>
              <a:rPr lang="nb-NO" dirty="0"/>
              <a:t> </a:t>
            </a:r>
            <a:r>
              <a:rPr lang="nb-NO" dirty="0" err="1"/>
              <a:t>restricted</a:t>
            </a:r>
            <a:r>
              <a:rPr lang="nb-NO" dirty="0"/>
              <a:t> as </a:t>
            </a:r>
            <a:r>
              <a:rPr lang="nb-NO" dirty="0" err="1"/>
              <a:t>default</a:t>
            </a:r>
            <a:endParaRPr lang="nb-NO" dirty="0"/>
          </a:p>
          <a:p>
            <a:pPr lvl="1"/>
            <a:r>
              <a:rPr lang="nb-NO" dirty="0" err="1"/>
              <a:t>Can</a:t>
            </a:r>
            <a:r>
              <a:rPr lang="nb-NO" dirty="0"/>
              <a:t> </a:t>
            </a:r>
            <a:r>
              <a:rPr lang="nb-NO" dirty="0" err="1"/>
              <a:t>also</a:t>
            </a:r>
            <a:r>
              <a:rPr lang="nb-NO" dirty="0"/>
              <a:t> be </a:t>
            </a:r>
            <a:r>
              <a:rPr lang="nb-NO" dirty="0" err="1"/>
              <a:t>managed</a:t>
            </a:r>
            <a:r>
              <a:rPr lang="nb-NO" dirty="0"/>
              <a:t> by </a:t>
            </a:r>
            <a:r>
              <a:rPr lang="nb-NO" dirty="0" err="1"/>
              <a:t>Kyverno</a:t>
            </a:r>
            <a:endParaRPr lang="nb-NO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9969A15-3A8D-5C1E-43AF-690BFDCBAB9E}"/>
              </a:ext>
            </a:extLst>
          </p:cNvPr>
          <p:cNvSpPr/>
          <p:nvPr/>
        </p:nvSpPr>
        <p:spPr>
          <a:xfrm>
            <a:off x="5315261" y="2709395"/>
            <a:ext cx="2423599" cy="243723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500" b="1">
                <a:solidFill>
                  <a:schemeClr val="bg1"/>
                </a:solidFill>
              </a:rPr>
              <a:t>Pod Security Standards</a:t>
            </a:r>
            <a:endParaRPr lang="en-US" sz="1500" b="1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B891EDF-9325-082F-4722-E20D4A26E0C3}"/>
              </a:ext>
            </a:extLst>
          </p:cNvPr>
          <p:cNvSpPr/>
          <p:nvPr/>
        </p:nvSpPr>
        <p:spPr>
          <a:xfrm>
            <a:off x="5965182" y="3066230"/>
            <a:ext cx="1225346" cy="243723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500">
                <a:solidFill>
                  <a:schemeClr val="bg1"/>
                </a:solidFill>
              </a:rPr>
              <a:t>privileged</a:t>
            </a:r>
            <a:endParaRPr lang="en-US" sz="1500">
              <a:solidFill>
                <a:schemeClr val="bg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207A662-B110-7135-1262-8E3465F1E719}"/>
              </a:ext>
            </a:extLst>
          </p:cNvPr>
          <p:cNvSpPr/>
          <p:nvPr/>
        </p:nvSpPr>
        <p:spPr>
          <a:xfrm>
            <a:off x="7247259" y="3066230"/>
            <a:ext cx="1225346" cy="243723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500">
                <a:solidFill>
                  <a:schemeClr val="bg1"/>
                </a:solidFill>
              </a:rPr>
              <a:t>baseline</a:t>
            </a:r>
            <a:endParaRPr lang="en-US" sz="1500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C900935-157C-4244-9A96-9F31054B19BF}"/>
              </a:ext>
            </a:extLst>
          </p:cNvPr>
          <p:cNvSpPr/>
          <p:nvPr/>
        </p:nvSpPr>
        <p:spPr>
          <a:xfrm>
            <a:off x="4685067" y="3066230"/>
            <a:ext cx="1225346" cy="243723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500">
                <a:solidFill>
                  <a:schemeClr val="bg1"/>
                </a:solidFill>
              </a:rPr>
              <a:t>restricted</a:t>
            </a:r>
            <a:endParaRPr lang="en-US" sz="150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38AA6F-2291-A8F0-CEED-AF7C95FAE5E1}"/>
              </a:ext>
            </a:extLst>
          </p:cNvPr>
          <p:cNvSpPr/>
          <p:nvPr/>
        </p:nvSpPr>
        <p:spPr>
          <a:xfrm>
            <a:off x="5281280" y="2095358"/>
            <a:ext cx="2423599" cy="491181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500" b="1">
                <a:solidFill>
                  <a:schemeClr val="bg1"/>
                </a:solidFill>
              </a:rPr>
              <a:t>Namespace</a:t>
            </a:r>
            <a:endParaRPr lang="en-US" sz="1500" b="1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082F1F1-6D1F-A3B5-AEEA-5686FF971281}"/>
              </a:ext>
            </a:extLst>
          </p:cNvPr>
          <p:cNvSpPr/>
          <p:nvPr/>
        </p:nvSpPr>
        <p:spPr>
          <a:xfrm>
            <a:off x="5281280" y="1761014"/>
            <a:ext cx="2423599" cy="243723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500" b="1">
                <a:solidFill>
                  <a:schemeClr val="bg1"/>
                </a:solidFill>
              </a:rPr>
              <a:t>Policy Modes</a:t>
            </a:r>
            <a:endParaRPr lang="en-US" sz="1500" b="1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3379CCD-6034-85BE-1D73-13BF78B67609}"/>
              </a:ext>
            </a:extLst>
          </p:cNvPr>
          <p:cNvSpPr/>
          <p:nvPr/>
        </p:nvSpPr>
        <p:spPr>
          <a:xfrm>
            <a:off x="7247259" y="1419692"/>
            <a:ext cx="1225346" cy="243723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500">
                <a:solidFill>
                  <a:schemeClr val="bg1"/>
                </a:solidFill>
              </a:rPr>
              <a:t>enforce</a:t>
            </a:r>
            <a:endParaRPr lang="en-US" sz="1500">
              <a:solidFill>
                <a:schemeClr val="bg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81ABAE2-636C-EAB0-FD57-67289D259F59}"/>
              </a:ext>
            </a:extLst>
          </p:cNvPr>
          <p:cNvSpPr/>
          <p:nvPr/>
        </p:nvSpPr>
        <p:spPr>
          <a:xfrm>
            <a:off x="5965182" y="1419692"/>
            <a:ext cx="1225346" cy="243723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500">
                <a:solidFill>
                  <a:schemeClr val="bg1"/>
                </a:solidFill>
              </a:rPr>
              <a:t>audit</a:t>
            </a:r>
            <a:endParaRPr lang="en-US" sz="1500">
              <a:solidFill>
                <a:schemeClr val="bg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FF48862-A8DE-3B9C-0E9A-B25ABA232EB2}"/>
              </a:ext>
            </a:extLst>
          </p:cNvPr>
          <p:cNvSpPr/>
          <p:nvPr/>
        </p:nvSpPr>
        <p:spPr>
          <a:xfrm>
            <a:off x="4685067" y="1412131"/>
            <a:ext cx="1225346" cy="243723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500">
                <a:solidFill>
                  <a:schemeClr val="bg1"/>
                </a:solidFill>
              </a:rPr>
              <a:t>warn</a:t>
            </a:r>
            <a:endParaRPr lang="en-US" sz="150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05203A-9CAF-08FA-0CD4-19AE72E0BCD6}"/>
              </a:ext>
            </a:extLst>
          </p:cNvPr>
          <p:cNvSpPr txBox="1"/>
          <p:nvPr/>
        </p:nvSpPr>
        <p:spPr>
          <a:xfrm>
            <a:off x="671395" y="2626765"/>
            <a:ext cx="415379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</a:rPr>
              <a:t>kubectl</a:t>
            </a:r>
            <a:r>
              <a:rPr lang="en-US" sz="1400" b="1" dirty="0">
                <a:solidFill>
                  <a:schemeClr val="bg1"/>
                </a:solidFill>
              </a:rPr>
              <a:t> label </a:t>
            </a:r>
            <a:r>
              <a:rPr lang="en-US" sz="1400" dirty="0">
                <a:solidFill>
                  <a:schemeClr val="bg1"/>
                </a:solidFill>
              </a:rPr>
              <a:t>--overwrite ns test-privileged pod-</a:t>
            </a:r>
            <a:r>
              <a:rPr lang="en-US" sz="1400" dirty="0" err="1">
                <a:solidFill>
                  <a:schemeClr val="bg1"/>
                </a:solidFill>
              </a:rPr>
              <a:t>security.kubernetes.io</a:t>
            </a:r>
            <a:r>
              <a:rPr lang="en-US" sz="1400" dirty="0">
                <a:solidFill>
                  <a:schemeClr val="bg1"/>
                </a:solidFill>
              </a:rPr>
              <a:t>/</a:t>
            </a:r>
            <a:r>
              <a:rPr lang="en-US" sz="1400" b="1" dirty="0">
                <a:solidFill>
                  <a:schemeClr val="bg1"/>
                </a:solidFill>
              </a:rPr>
              <a:t>enforce=privileged </a:t>
            </a:r>
            <a:r>
              <a:rPr lang="en-US" sz="1400" dirty="0">
                <a:solidFill>
                  <a:schemeClr val="bg1"/>
                </a:solidFill>
              </a:rPr>
              <a:t>pod-</a:t>
            </a:r>
            <a:r>
              <a:rPr lang="en-US" sz="1400" dirty="0" err="1">
                <a:solidFill>
                  <a:schemeClr val="bg1"/>
                </a:solidFill>
              </a:rPr>
              <a:t>security.kubernetes.io</a:t>
            </a:r>
            <a:r>
              <a:rPr lang="en-US" sz="1400" dirty="0">
                <a:solidFill>
                  <a:schemeClr val="bg1"/>
                </a:solidFill>
              </a:rPr>
              <a:t>/</a:t>
            </a:r>
            <a:r>
              <a:rPr lang="en-US" sz="1400" b="1" dirty="0">
                <a:solidFill>
                  <a:schemeClr val="bg1"/>
                </a:solidFill>
              </a:rPr>
              <a:t>warn=privileged</a:t>
            </a:r>
          </a:p>
          <a:p>
            <a:endParaRPr lang="en-US" sz="1400" b="1" dirty="0">
              <a:solidFill>
                <a:schemeClr val="bg1"/>
              </a:solidFill>
            </a:endParaRPr>
          </a:p>
          <a:p>
            <a:r>
              <a:rPr lang="en-US" sz="1400" b="1" dirty="0" err="1">
                <a:solidFill>
                  <a:schemeClr val="bg1"/>
                </a:solidFill>
              </a:rPr>
              <a:t>kubectl</a:t>
            </a:r>
            <a:r>
              <a:rPr lang="en-US" sz="1400" b="1" dirty="0">
                <a:solidFill>
                  <a:schemeClr val="bg1"/>
                </a:solidFill>
              </a:rPr>
              <a:t> label </a:t>
            </a:r>
            <a:r>
              <a:rPr lang="en-US" sz="1400" dirty="0">
                <a:solidFill>
                  <a:schemeClr val="bg1"/>
                </a:solidFill>
              </a:rPr>
              <a:t>--overwrite ns test-restricted pod-</a:t>
            </a:r>
            <a:r>
              <a:rPr lang="en-US" sz="1400" dirty="0" err="1">
                <a:solidFill>
                  <a:schemeClr val="bg1"/>
                </a:solidFill>
              </a:rPr>
              <a:t>security.kubernetes.io</a:t>
            </a:r>
            <a:r>
              <a:rPr lang="en-US" sz="1400" dirty="0">
                <a:solidFill>
                  <a:schemeClr val="bg1"/>
                </a:solidFill>
              </a:rPr>
              <a:t>/</a:t>
            </a:r>
            <a:r>
              <a:rPr lang="en-US" sz="1400" b="1" dirty="0">
                <a:solidFill>
                  <a:schemeClr val="bg1"/>
                </a:solidFill>
              </a:rPr>
              <a:t>enforce=restricted </a:t>
            </a:r>
            <a:r>
              <a:rPr lang="en-US" sz="1400" dirty="0">
                <a:solidFill>
                  <a:schemeClr val="bg1"/>
                </a:solidFill>
              </a:rPr>
              <a:t>pod-</a:t>
            </a:r>
            <a:r>
              <a:rPr lang="en-US" sz="1400" dirty="0" err="1">
                <a:solidFill>
                  <a:schemeClr val="bg1"/>
                </a:solidFill>
              </a:rPr>
              <a:t>security.kubernetes.io</a:t>
            </a:r>
            <a:r>
              <a:rPr lang="en-US" sz="1400" dirty="0">
                <a:solidFill>
                  <a:schemeClr val="bg1"/>
                </a:solidFill>
              </a:rPr>
              <a:t>/</a:t>
            </a:r>
            <a:r>
              <a:rPr lang="en-US" sz="1400" b="1" dirty="0">
                <a:solidFill>
                  <a:schemeClr val="bg1"/>
                </a:solidFill>
              </a:rPr>
              <a:t>warn=restricted</a:t>
            </a:r>
          </a:p>
        </p:txBody>
      </p:sp>
    </p:spTree>
    <p:extLst>
      <p:ext uri="{BB962C8B-B14F-4D97-AF65-F5344CB8AC3E}">
        <p14:creationId xmlns:p14="http://schemas.microsoft.com/office/powerpoint/2010/main" val="604083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2131D0-743A-4DD0-900B-8EA9B6DDE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53" y="554355"/>
            <a:ext cx="8063628" cy="426955"/>
          </a:xfrm>
        </p:spPr>
        <p:txBody>
          <a:bodyPr>
            <a:normAutofit/>
          </a:bodyPr>
          <a:lstStyle/>
          <a:p>
            <a:r>
              <a:rPr lang="nb-NO" sz="2400" b="1" dirty="0">
                <a:latin typeface="+mn-lt"/>
              </a:rPr>
              <a:t>Upgrades and patching</a:t>
            </a:r>
            <a:endParaRPr lang="en-US" sz="2400" b="1" dirty="0">
              <a:latin typeface="+mn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63802B-438F-E688-6F08-3892EEA15B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988" y="981310"/>
            <a:ext cx="8062059" cy="4059673"/>
          </a:xfrm>
        </p:spPr>
        <p:txBody>
          <a:bodyPr>
            <a:normAutofit/>
          </a:bodyPr>
          <a:lstStyle/>
          <a:p>
            <a:r>
              <a:rPr lang="nb-NO" sz="1400" b="1" dirty="0"/>
              <a:t>1 year active support on a minor release</a:t>
            </a:r>
          </a:p>
          <a:p>
            <a:r>
              <a:rPr lang="nb-NO" sz="1400" b="1" dirty="0"/>
              <a:t>Long-term support options now available
Kubernetes patches often come weekly
Worker and master nodes OS patches
Many updates require a restart
Slightly dependent on underlying OS
Ex: VMware - Photon, Microsoft - Mariner
Kured (Kubernetes Reboot Daemon)
	</a:t>
            </a:r>
            <a:r>
              <a:rPr lang="nb-NO" sz="1400" b="1" dirty="0" err="1"/>
              <a:t>Looks</a:t>
            </a:r>
            <a:r>
              <a:rPr lang="nb-NO" sz="1400" b="1" dirty="0"/>
              <a:t> for /var/run/reboot-required and reboots if needed</a:t>
            </a:r>
          </a:p>
          <a:p>
            <a:pPr lvl="1"/>
            <a:r>
              <a:rPr lang="nb-NO" sz="1400" b="1" dirty="0"/>
              <a:t>Canonical and Microsoft supports Guest Patching Services</a:t>
            </a:r>
            <a:endParaRPr lang="nb-NO" b="1" dirty="0"/>
          </a:p>
          <a:p>
            <a:pPr lvl="1"/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559C14-5999-326C-6607-8B6331DFDD37}"/>
              </a:ext>
            </a:extLst>
          </p:cNvPr>
          <p:cNvSpPr txBox="1"/>
          <p:nvPr/>
        </p:nvSpPr>
        <p:spPr>
          <a:xfrm>
            <a:off x="5639245" y="2702935"/>
            <a:ext cx="45967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err="1">
                <a:hlinkClick r:id="rId2"/>
              </a:rPr>
              <a:t>FairwindsOps</a:t>
            </a:r>
            <a:r>
              <a:rPr lang="en-US" sz="1600">
                <a:hlinkClick r:id="rId2"/>
              </a:rPr>
              <a:t>/</a:t>
            </a:r>
            <a:r>
              <a:rPr lang="en-US" sz="1600" err="1">
                <a:hlinkClick r:id="rId2"/>
              </a:rPr>
              <a:t>pluto</a:t>
            </a:r>
            <a:endParaRPr lang="en-US" sz="16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D143FD-0C18-3F91-B1BC-20B6C6F84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426" y="1021868"/>
            <a:ext cx="4353916" cy="124429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717333F-4557-2BEE-08D1-77AC4B3AEBF0}"/>
              </a:ext>
            </a:extLst>
          </p:cNvPr>
          <p:cNvSpPr/>
          <p:nvPr/>
        </p:nvSpPr>
        <p:spPr>
          <a:xfrm>
            <a:off x="4929118" y="2189658"/>
            <a:ext cx="3478016" cy="486518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500" b="1">
                <a:solidFill>
                  <a:schemeClr val="bg1"/>
                </a:solidFill>
              </a:rPr>
              <a:t>Get warning about unsupported API´s</a:t>
            </a: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7789409C-62D5-4B68-CEE2-2695F74A1CC0}"/>
              </a:ext>
            </a:extLst>
          </p:cNvPr>
          <p:cNvSpPr txBox="1"/>
          <p:nvPr/>
        </p:nvSpPr>
        <p:spPr>
          <a:xfrm>
            <a:off x="6522751" y="3816816"/>
            <a:ext cx="2621249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>
                <a:hlinkClick r:id="rId4"/>
              </a:rPr>
              <a:t>Upgrade Azure Kubernetes Service using Terraform - msandbu.org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289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2131D0-743A-4DD0-900B-8EA9B6DDE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700" b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Backup and data protection</a:t>
            </a:r>
            <a:endParaRPr lang="en-US" sz="2700" b="1" dirty="0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63802B-438F-E688-6F08-3892EEA15B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988" y="981311"/>
            <a:ext cx="8062059" cy="3579729"/>
          </a:xfrm>
        </p:spPr>
        <p:txBody>
          <a:bodyPr>
            <a:normAutofit/>
          </a:bodyPr>
          <a:lstStyle/>
          <a:p>
            <a:r>
              <a:rPr lang="nb-NO" sz="1600" b="1" dirty="0"/>
              <a:t>For services </a:t>
            </a:r>
            <a:r>
              <a:rPr lang="nb-NO" sz="1600" b="1" dirty="0" err="1"/>
              <a:t>that</a:t>
            </a:r>
            <a:r>
              <a:rPr lang="nb-NO" sz="1600" b="1" dirty="0"/>
              <a:t> </a:t>
            </a:r>
            <a:r>
              <a:rPr lang="nb-NO" sz="1600" b="1" dirty="0" err="1"/>
              <a:t>require</a:t>
            </a:r>
            <a:r>
              <a:rPr lang="nb-NO" sz="1600" b="1" dirty="0"/>
              <a:t> persistent </a:t>
            </a:r>
            <a:r>
              <a:rPr lang="nb-NO" sz="1600" b="1" dirty="0" err="1"/>
              <a:t>storage</a:t>
            </a:r>
            <a:endParaRPr lang="nb-NO" sz="1600" b="1" dirty="0"/>
          </a:p>
          <a:p>
            <a:pPr lvl="1"/>
            <a:r>
              <a:rPr lang="nb-NO" sz="1600" b="1" dirty="0" err="1"/>
              <a:t>Provisions</a:t>
            </a:r>
            <a:r>
              <a:rPr lang="nb-NO" sz="1600" b="1" dirty="0"/>
              <a:t> </a:t>
            </a:r>
            <a:r>
              <a:rPr lang="nb-NO" sz="1600" b="1" dirty="0" err="1"/>
              <a:t>using</a:t>
            </a:r>
            <a:r>
              <a:rPr lang="nb-NO" sz="1600" b="1" dirty="0"/>
              <a:t> </a:t>
            </a:r>
            <a:r>
              <a:rPr lang="nb-NO" sz="1600" b="1" dirty="0" err="1"/>
              <a:t>built</a:t>
            </a:r>
            <a:r>
              <a:rPr lang="nb-NO" sz="1600" b="1" dirty="0"/>
              <a:t>-in CSI (</a:t>
            </a:r>
            <a:r>
              <a:rPr lang="nb-NO" sz="1600" b="1" dirty="0" err="1"/>
              <a:t>storage</a:t>
            </a:r>
            <a:r>
              <a:rPr lang="nb-NO" sz="1600" b="1" dirty="0"/>
              <a:t> </a:t>
            </a:r>
            <a:r>
              <a:rPr lang="nb-NO" sz="1600" b="1" dirty="0" err="1"/>
              <a:t>interface</a:t>
            </a:r>
            <a:r>
              <a:rPr lang="nb-NO" sz="1600" b="1" dirty="0"/>
              <a:t>)</a:t>
            </a:r>
          </a:p>
          <a:p>
            <a:pPr lvl="2"/>
            <a:r>
              <a:rPr lang="nb-NO" sz="1600" b="1" dirty="0" err="1"/>
              <a:t>Cloud</a:t>
            </a:r>
            <a:r>
              <a:rPr lang="nb-NO" sz="1600" b="1" dirty="0"/>
              <a:t> </a:t>
            </a:r>
            <a:r>
              <a:rPr lang="nb-NO" sz="1600" b="1" dirty="0" err="1"/>
              <a:t>platforms</a:t>
            </a:r>
            <a:r>
              <a:rPr lang="nb-NO" sz="1600" b="1" dirty="0"/>
              <a:t>, Dell, HP, </a:t>
            </a:r>
            <a:r>
              <a:rPr lang="nb-NO" sz="1600" b="1" dirty="0" err="1"/>
              <a:t>NetApp</a:t>
            </a:r>
            <a:r>
              <a:rPr lang="nb-NO" sz="1600" b="1" dirty="0"/>
              <a:t>, IBM </a:t>
            </a:r>
            <a:r>
              <a:rPr lang="nb-NO" sz="1600" b="1" dirty="0" err="1"/>
              <a:t>etc</a:t>
            </a:r>
            <a:endParaRPr lang="nb-NO" sz="1600" b="1" dirty="0"/>
          </a:p>
          <a:p>
            <a:pPr lvl="1"/>
            <a:r>
              <a:rPr lang="nb-NO" sz="1600" b="1" dirty="0"/>
              <a:t>For data </a:t>
            </a:r>
            <a:r>
              <a:rPr lang="nb-NO" sz="1600" b="1" dirty="0" err="1"/>
              <a:t>storage</a:t>
            </a:r>
            <a:r>
              <a:rPr lang="nb-NO" sz="1600" b="1" dirty="0"/>
              <a:t> </a:t>
            </a:r>
            <a:r>
              <a:rPr lang="nb-NO" sz="1600" b="1" dirty="0" err="1"/>
              <a:t>that</a:t>
            </a:r>
            <a:r>
              <a:rPr lang="nb-NO" sz="1600" b="1" dirty="0"/>
              <a:t> </a:t>
            </a:r>
            <a:r>
              <a:rPr lang="nb-NO" sz="1600" b="1" dirty="0" err="1"/>
              <a:t>requires</a:t>
            </a:r>
            <a:r>
              <a:rPr lang="nb-NO" sz="1600" b="1" dirty="0"/>
              <a:t> </a:t>
            </a:r>
            <a:r>
              <a:rPr lang="nb-NO" sz="1600" b="1" dirty="0" err="1"/>
              <a:t>read</a:t>
            </a:r>
            <a:r>
              <a:rPr lang="nb-NO" sz="1600" b="1" dirty="0"/>
              <a:t>/</a:t>
            </a:r>
            <a:r>
              <a:rPr lang="nb-NO" sz="1600" b="1" dirty="0" err="1"/>
              <a:t>write</a:t>
            </a:r>
            <a:r>
              <a:rPr lang="nb-NO" sz="1600" b="1" dirty="0"/>
              <a:t> by multiple </a:t>
            </a:r>
            <a:r>
              <a:rPr lang="nb-NO" sz="1600" b="1" dirty="0" err="1"/>
              <a:t>pods</a:t>
            </a:r>
            <a:r>
              <a:rPr lang="nb-NO" sz="1600" b="1" dirty="0"/>
              <a:t>.</a:t>
            </a:r>
          </a:p>
          <a:p>
            <a:pPr lvl="1"/>
            <a:r>
              <a:rPr lang="nb-NO" sz="1600" b="1" dirty="0" err="1"/>
              <a:t>Backup</a:t>
            </a:r>
            <a:r>
              <a:rPr lang="nb-NO" sz="1600" b="1" dirty="0"/>
              <a:t> is </a:t>
            </a:r>
            <a:r>
              <a:rPr lang="nb-NO" sz="1600" b="1" dirty="0" err="1"/>
              <a:t>something</a:t>
            </a:r>
            <a:r>
              <a:rPr lang="nb-NO" sz="1600" b="1" dirty="0"/>
              <a:t> </a:t>
            </a:r>
            <a:r>
              <a:rPr lang="nb-NO" sz="1600" b="1" dirty="0" err="1"/>
              <a:t>that</a:t>
            </a:r>
            <a:r>
              <a:rPr lang="nb-NO" sz="1600" b="1" dirty="0"/>
              <a:t> </a:t>
            </a:r>
            <a:r>
              <a:rPr lang="nb-NO" sz="1600" b="1" dirty="0" err="1"/>
              <a:t>needs</a:t>
            </a:r>
            <a:r>
              <a:rPr lang="nb-NO" sz="1600" b="1" dirty="0"/>
              <a:t> to be </a:t>
            </a:r>
            <a:r>
              <a:rPr lang="nb-NO" sz="1600" b="1" dirty="0" err="1"/>
              <a:t>deployed</a:t>
            </a:r>
            <a:r>
              <a:rPr lang="nb-NO" sz="1600" b="1" dirty="0"/>
              <a:t> </a:t>
            </a:r>
            <a:r>
              <a:rPr lang="nb-NO" sz="1600" b="1" dirty="0" err="1"/>
              <a:t>seperately</a:t>
            </a:r>
            <a:endParaRPr lang="nb-NO" sz="1600" b="1" dirty="0"/>
          </a:p>
          <a:p>
            <a:pPr lvl="1"/>
            <a:r>
              <a:rPr lang="nb-NO" sz="1600" b="1" dirty="0" err="1"/>
              <a:t>Use</a:t>
            </a:r>
            <a:r>
              <a:rPr lang="nb-NO" sz="1600" b="1" dirty="0"/>
              <a:t> </a:t>
            </a:r>
            <a:r>
              <a:rPr lang="nb-NO" sz="1600" b="1" dirty="0" err="1"/>
              <a:t>of</a:t>
            </a:r>
            <a:r>
              <a:rPr lang="nb-NO" sz="1600" b="1" dirty="0"/>
              <a:t> </a:t>
            </a:r>
            <a:r>
              <a:rPr lang="nb-NO" sz="1600" b="1" dirty="0" err="1"/>
              <a:t>tools</a:t>
            </a:r>
            <a:r>
              <a:rPr lang="nb-NO" sz="1600" b="1" dirty="0"/>
              <a:t> like </a:t>
            </a:r>
            <a:r>
              <a:rPr lang="nb-NO" sz="1600" b="1" dirty="0" err="1">
                <a:solidFill>
                  <a:srgbClr val="00B0F0"/>
                </a:solidFill>
              </a:rPr>
              <a:t>Velero</a:t>
            </a:r>
            <a:r>
              <a:rPr lang="nb-NO" sz="1600" b="1" dirty="0"/>
              <a:t>, </a:t>
            </a:r>
            <a:r>
              <a:rPr lang="nb-NO" sz="1600" b="1" dirty="0">
                <a:solidFill>
                  <a:srgbClr val="00B0F0"/>
                </a:solidFill>
              </a:rPr>
              <a:t>Kasten</a:t>
            </a:r>
            <a:r>
              <a:rPr lang="nb-NO" sz="1600" b="1" dirty="0"/>
              <a:t> or </a:t>
            </a:r>
            <a:r>
              <a:rPr lang="nb-NO" sz="1600" b="1" dirty="0" err="1">
                <a:solidFill>
                  <a:srgbClr val="00B0F0"/>
                </a:solidFill>
              </a:rPr>
              <a:t>Portvorx</a:t>
            </a:r>
            <a:endParaRPr lang="nb-NO" sz="1600" b="1" dirty="0">
              <a:solidFill>
                <a:srgbClr val="00B0F0"/>
              </a:solidFill>
            </a:endParaRPr>
          </a:p>
          <a:p>
            <a:pPr lvl="2"/>
            <a:r>
              <a:rPr lang="nb-NO" sz="1600" b="1" dirty="0"/>
              <a:t>Or native </a:t>
            </a:r>
            <a:r>
              <a:rPr lang="nb-NO" sz="1600" b="1" dirty="0">
                <a:solidFill>
                  <a:srgbClr val="00B0F0"/>
                </a:solidFill>
              </a:rPr>
              <a:t>AKS </a:t>
            </a:r>
            <a:r>
              <a:rPr lang="nb-NO" sz="1600" b="1" dirty="0" err="1">
                <a:solidFill>
                  <a:srgbClr val="00B0F0"/>
                </a:solidFill>
              </a:rPr>
              <a:t>backup</a:t>
            </a:r>
            <a:r>
              <a:rPr lang="nb-NO" sz="1600" b="1" dirty="0">
                <a:solidFill>
                  <a:srgbClr val="00B0F0"/>
                </a:solidFill>
              </a:rPr>
              <a:t> in </a:t>
            </a:r>
            <a:r>
              <a:rPr lang="nb-NO" sz="1600" b="1" dirty="0" err="1">
                <a:solidFill>
                  <a:srgbClr val="00B0F0"/>
                </a:solidFill>
              </a:rPr>
              <a:t>preview</a:t>
            </a:r>
            <a:r>
              <a:rPr lang="nb-NO" sz="1600" b="1" dirty="0">
                <a:solidFill>
                  <a:srgbClr val="00B0F0"/>
                </a:solidFill>
              </a:rPr>
              <a:t> </a:t>
            </a:r>
            <a:r>
              <a:rPr lang="nb-NO" sz="1600" b="1" dirty="0"/>
              <a:t>(</a:t>
            </a:r>
            <a:r>
              <a:rPr lang="nb-NO" sz="1600" b="1" dirty="0" err="1"/>
              <a:t>Velero</a:t>
            </a:r>
            <a:r>
              <a:rPr lang="nb-NO" sz="1600" b="1" dirty="0"/>
              <a:t> in-</a:t>
            </a:r>
            <a:r>
              <a:rPr lang="nb-NO" sz="1600" b="1" dirty="0" err="1"/>
              <a:t>disguise</a:t>
            </a:r>
            <a:r>
              <a:rPr lang="nb-NO" sz="1600" b="1" dirty="0"/>
              <a:t>)</a:t>
            </a:r>
          </a:p>
          <a:p>
            <a:pPr lvl="2"/>
            <a:r>
              <a:rPr lang="nb-NO" sz="1600" b="1" dirty="0" err="1"/>
              <a:t>Uses</a:t>
            </a:r>
            <a:r>
              <a:rPr lang="nb-NO" sz="1600" b="1" dirty="0"/>
              <a:t> </a:t>
            </a:r>
            <a:r>
              <a:rPr lang="nb-NO" sz="1600" b="1" dirty="0" err="1"/>
              <a:t>the</a:t>
            </a:r>
            <a:r>
              <a:rPr lang="nb-NO" sz="1600" b="1" dirty="0"/>
              <a:t> </a:t>
            </a:r>
            <a:r>
              <a:rPr lang="nb-NO" sz="1600" b="1" dirty="0" err="1"/>
              <a:t>built</a:t>
            </a:r>
            <a:r>
              <a:rPr lang="nb-NO" sz="1600" b="1" dirty="0"/>
              <a:t>-in CSI Snapshot provider to do </a:t>
            </a:r>
            <a:r>
              <a:rPr lang="nb-NO" sz="1600" b="1" dirty="0" err="1"/>
              <a:t>backup</a:t>
            </a:r>
            <a:endParaRPr lang="nb-NO" sz="1600" b="1" dirty="0"/>
          </a:p>
          <a:p>
            <a:pPr lvl="1"/>
            <a:endParaRPr lang="nb-NO" sz="11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nb-NO" sz="11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nb-NO" sz="16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nb-NO" sz="1600" b="1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nb-NO" sz="16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nb-NO" sz="1600" b="1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en-US" sz="1600" b="1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: Rounded Corners 3">
            <a:extLst>
              <a:ext uri="{FF2B5EF4-FFF2-40B4-BE49-F238E27FC236}">
                <a16:creationId xmlns:a16="http://schemas.microsoft.com/office/drawing/2014/main" id="{781FFCB5-EC1B-97EB-A67F-A98BC0A21F19}"/>
              </a:ext>
            </a:extLst>
          </p:cNvPr>
          <p:cNvSpPr/>
          <p:nvPr/>
        </p:nvSpPr>
        <p:spPr>
          <a:xfrm>
            <a:off x="7104623" y="1165346"/>
            <a:ext cx="1496424" cy="1775817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40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K</a:t>
            </a:r>
            <a:r>
              <a:rPr lang="en-US" sz="1400" b="1" dirty="0" err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ubestr</a:t>
            </a:r>
            <a:r>
              <a:rPr lang="en-US" sz="140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can be used to benchmark CSI drivers and storage performance</a:t>
            </a:r>
            <a:endParaRPr lang="en-US" sz="1400" b="1" dirty="0">
              <a:solidFill>
                <a:schemeClr val="bg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448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2131D0-743A-4DD0-900B-8EA9B6DDE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700" b="1" dirty="0" err="1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Backup</a:t>
            </a:r>
            <a:r>
              <a:rPr lang="nb-NO" sz="2700" b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and data </a:t>
            </a:r>
            <a:r>
              <a:rPr lang="nb-NO" sz="2700" b="1" dirty="0" err="1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protection</a:t>
            </a:r>
            <a:endParaRPr lang="en-US" sz="2700" b="1" dirty="0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8AD8E6-A226-79E4-1F6D-028B3DBEA177}"/>
              </a:ext>
            </a:extLst>
          </p:cNvPr>
          <p:cNvSpPr txBox="1"/>
          <p:nvPr/>
        </p:nvSpPr>
        <p:spPr>
          <a:xfrm>
            <a:off x="421667" y="1141150"/>
            <a:ext cx="628235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err="1">
                <a:solidFill>
                  <a:schemeClr val="bg1"/>
                </a:solidFill>
                <a:effectLst/>
                <a:latin typeface="Courier 10 Pitch"/>
              </a:rPr>
              <a:t>apiVersion</a:t>
            </a:r>
            <a:r>
              <a:rPr lang="en-US" sz="1600" b="0" i="0">
                <a:solidFill>
                  <a:schemeClr val="bg1"/>
                </a:solidFill>
                <a:effectLst/>
                <a:latin typeface="Courier 10 Pitch"/>
              </a:rPr>
              <a:t>: storage.k8s.io/v1 </a:t>
            </a:r>
            <a:br>
              <a:rPr lang="en-US" sz="1600" b="0" i="0">
                <a:solidFill>
                  <a:schemeClr val="bg1"/>
                </a:solidFill>
                <a:effectLst/>
                <a:latin typeface="Courier 10 Pitch"/>
              </a:rPr>
            </a:br>
            <a:r>
              <a:rPr lang="en-US" sz="1600" b="0" i="0">
                <a:solidFill>
                  <a:schemeClr val="bg1"/>
                </a:solidFill>
                <a:effectLst/>
                <a:latin typeface="Courier 10 Pitch"/>
              </a:rPr>
              <a:t>kind: </a:t>
            </a:r>
            <a:r>
              <a:rPr lang="en-US" sz="1600" b="0" i="0" err="1">
                <a:solidFill>
                  <a:schemeClr val="bg1"/>
                </a:solidFill>
                <a:effectLst/>
                <a:latin typeface="Courier 10 Pitch"/>
              </a:rPr>
              <a:t>StorageClass</a:t>
            </a:r>
            <a:r>
              <a:rPr lang="en-US" sz="1600" b="0" i="0">
                <a:solidFill>
                  <a:schemeClr val="bg1"/>
                </a:solidFill>
                <a:effectLst/>
                <a:latin typeface="Courier 10 Pitch"/>
              </a:rPr>
              <a:t> </a:t>
            </a:r>
            <a:br>
              <a:rPr lang="en-US" sz="1600" b="0" i="0">
                <a:solidFill>
                  <a:schemeClr val="bg1"/>
                </a:solidFill>
                <a:effectLst/>
                <a:latin typeface="Courier 10 Pitch"/>
              </a:rPr>
            </a:br>
            <a:r>
              <a:rPr lang="en-US" sz="1600" b="0" i="0">
                <a:solidFill>
                  <a:schemeClr val="bg1"/>
                </a:solidFill>
                <a:effectLst/>
                <a:latin typeface="Courier 10 Pitch"/>
              </a:rPr>
              <a:t>metadata: </a:t>
            </a:r>
            <a:br>
              <a:rPr lang="en-US" sz="1600" b="0" i="0">
                <a:solidFill>
                  <a:schemeClr val="bg1"/>
                </a:solidFill>
                <a:effectLst/>
                <a:latin typeface="Courier 10 Pitch"/>
              </a:rPr>
            </a:br>
            <a:r>
              <a:rPr lang="en-US" sz="1600" b="0" i="0">
                <a:solidFill>
                  <a:schemeClr val="bg1"/>
                </a:solidFill>
                <a:effectLst/>
                <a:latin typeface="Courier 10 Pitch"/>
              </a:rPr>
              <a:t>name: managed-</a:t>
            </a:r>
            <a:r>
              <a:rPr lang="en-US" sz="1600" b="0" i="0" err="1">
                <a:solidFill>
                  <a:schemeClr val="bg1"/>
                </a:solidFill>
                <a:effectLst/>
                <a:latin typeface="Courier 10 Pitch"/>
              </a:rPr>
              <a:t>csi</a:t>
            </a:r>
            <a:r>
              <a:rPr lang="en-US" sz="1600" b="0" i="0">
                <a:solidFill>
                  <a:schemeClr val="bg1"/>
                </a:solidFill>
                <a:effectLst/>
                <a:latin typeface="Courier 10 Pitch"/>
              </a:rPr>
              <a:t>-secure</a:t>
            </a:r>
          </a:p>
          <a:p>
            <a:r>
              <a:rPr lang="en-US" sz="1600" b="0" i="0">
                <a:solidFill>
                  <a:schemeClr val="bg1"/>
                </a:solidFill>
                <a:effectLst/>
                <a:latin typeface="Courier 10 Pitch"/>
              </a:rPr>
              <a:t> provisioner: disk.csi.azure.com</a:t>
            </a:r>
          </a:p>
          <a:p>
            <a:r>
              <a:rPr lang="en-US" sz="1600" b="0" i="0">
                <a:solidFill>
                  <a:schemeClr val="bg1"/>
                </a:solidFill>
                <a:effectLst/>
                <a:latin typeface="Courier 10 Pitch"/>
              </a:rPr>
              <a:t> parameters:</a:t>
            </a:r>
          </a:p>
          <a:p>
            <a:r>
              <a:rPr lang="en-US" sz="1600" b="0" i="0">
                <a:solidFill>
                  <a:schemeClr val="bg1"/>
                </a:solidFill>
                <a:effectLst/>
                <a:latin typeface="Courier 10 Pitch"/>
              </a:rPr>
              <a:t> </a:t>
            </a:r>
            <a:r>
              <a:rPr lang="en-US" sz="1600" b="0" i="0" err="1">
                <a:solidFill>
                  <a:schemeClr val="bg1"/>
                </a:solidFill>
                <a:effectLst/>
                <a:latin typeface="Courier 10 Pitch"/>
              </a:rPr>
              <a:t>skuName</a:t>
            </a:r>
            <a:r>
              <a:rPr lang="en-US" sz="1600" b="0" i="0">
                <a:solidFill>
                  <a:schemeClr val="bg1"/>
                </a:solidFill>
                <a:effectLst/>
                <a:latin typeface="Courier 10 Pitch"/>
              </a:rPr>
              <a:t>: </a:t>
            </a:r>
            <a:r>
              <a:rPr lang="en-US" sz="1600" b="0" i="0" err="1">
                <a:solidFill>
                  <a:schemeClr val="bg1"/>
                </a:solidFill>
                <a:effectLst/>
                <a:latin typeface="Courier 10 Pitch"/>
              </a:rPr>
              <a:t>StandardSSD_LRS</a:t>
            </a:r>
            <a:r>
              <a:rPr lang="en-US" sz="1600" b="0" i="0">
                <a:solidFill>
                  <a:schemeClr val="bg1"/>
                </a:solidFill>
                <a:effectLst/>
                <a:latin typeface="Courier 10 Pitch"/>
              </a:rPr>
              <a:t> </a:t>
            </a:r>
            <a:br>
              <a:rPr lang="en-US" sz="1600" b="0" i="0">
                <a:solidFill>
                  <a:schemeClr val="bg1"/>
                </a:solidFill>
                <a:effectLst/>
                <a:latin typeface="Courier 10 Pitch"/>
              </a:rPr>
            </a:br>
            <a:r>
              <a:rPr lang="en-US" sz="1600" b="1" i="0" err="1">
                <a:solidFill>
                  <a:schemeClr val="bg1"/>
                </a:solidFill>
                <a:effectLst/>
                <a:latin typeface="Courier 10 Pitch"/>
              </a:rPr>
              <a:t>networkAccessPolicy</a:t>
            </a:r>
            <a:r>
              <a:rPr lang="en-US" sz="1600" b="1" i="0">
                <a:solidFill>
                  <a:schemeClr val="bg1"/>
                </a:solidFill>
                <a:effectLst/>
                <a:latin typeface="Courier 10 Pitch"/>
              </a:rPr>
              <a:t>: </a:t>
            </a:r>
            <a:r>
              <a:rPr lang="en-US" sz="1600" b="1" i="0" err="1">
                <a:solidFill>
                  <a:schemeClr val="bg1"/>
                </a:solidFill>
                <a:effectLst/>
                <a:latin typeface="Courier 10 Pitch"/>
              </a:rPr>
              <a:t>DenyAll</a:t>
            </a:r>
            <a:r>
              <a:rPr lang="en-US" sz="1600" b="0" i="0">
                <a:solidFill>
                  <a:schemeClr val="bg1"/>
                </a:solidFill>
                <a:effectLst/>
                <a:latin typeface="Courier 10 Pitch"/>
              </a:rPr>
              <a:t> </a:t>
            </a:r>
            <a:br>
              <a:rPr lang="en-US" sz="1600" b="0" i="0">
                <a:solidFill>
                  <a:schemeClr val="bg1"/>
                </a:solidFill>
                <a:effectLst/>
                <a:latin typeface="Courier 10 Pitch"/>
              </a:rPr>
            </a:br>
            <a:r>
              <a:rPr lang="en-US" sz="1600" b="0" i="0" err="1">
                <a:solidFill>
                  <a:schemeClr val="bg1"/>
                </a:solidFill>
                <a:effectLst/>
                <a:latin typeface="Courier 10 Pitch"/>
              </a:rPr>
              <a:t>reclaimPolicy</a:t>
            </a:r>
            <a:r>
              <a:rPr lang="en-US" sz="1600" b="0" i="0">
                <a:solidFill>
                  <a:schemeClr val="bg1"/>
                </a:solidFill>
                <a:effectLst/>
                <a:latin typeface="Courier 10 Pitch"/>
              </a:rPr>
              <a:t>: Delete </a:t>
            </a:r>
            <a:r>
              <a:rPr lang="en-US" sz="1600" b="0" i="0" err="1">
                <a:solidFill>
                  <a:schemeClr val="bg1"/>
                </a:solidFill>
                <a:effectLst/>
                <a:latin typeface="Courier 10 Pitch"/>
              </a:rPr>
              <a:t>volumeBindingMode</a:t>
            </a:r>
            <a:r>
              <a:rPr lang="en-US" sz="1600" b="0" i="0">
                <a:solidFill>
                  <a:schemeClr val="bg1"/>
                </a:solidFill>
                <a:effectLst/>
                <a:latin typeface="Courier 10 Pitch"/>
              </a:rPr>
              <a:t>: </a:t>
            </a:r>
            <a:r>
              <a:rPr lang="en-US" sz="1600" b="0" i="0" err="1">
                <a:solidFill>
                  <a:schemeClr val="bg1"/>
                </a:solidFill>
                <a:effectLst/>
                <a:latin typeface="Courier 10 Pitch"/>
              </a:rPr>
              <a:t>WaitForFirstConsumer</a:t>
            </a:r>
            <a:r>
              <a:rPr lang="en-US" sz="1600" b="0" i="0">
                <a:solidFill>
                  <a:schemeClr val="bg1"/>
                </a:solidFill>
                <a:effectLst/>
                <a:latin typeface="Courier 10 Pitch"/>
              </a:rPr>
              <a:t> </a:t>
            </a:r>
            <a:r>
              <a:rPr lang="en-US" sz="1600" b="0" i="0" err="1">
                <a:solidFill>
                  <a:schemeClr val="bg1"/>
                </a:solidFill>
                <a:effectLst/>
                <a:latin typeface="Courier 10 Pitch"/>
              </a:rPr>
              <a:t>allowVolumeExpansion</a:t>
            </a:r>
            <a:r>
              <a:rPr lang="en-US" sz="1600" b="0" i="0">
                <a:solidFill>
                  <a:schemeClr val="bg1"/>
                </a:solidFill>
                <a:effectLst/>
                <a:latin typeface="Courier 10 Pitch"/>
              </a:rPr>
              <a:t>: true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C5CF8A51-CF17-62F2-14E2-EB261BE0683E}"/>
              </a:ext>
            </a:extLst>
          </p:cNvPr>
          <p:cNvSpPr/>
          <p:nvPr/>
        </p:nvSpPr>
        <p:spPr>
          <a:xfrm>
            <a:off x="6270627" y="2290735"/>
            <a:ext cx="2150444" cy="988729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40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Ensures that CSI provisioned drives cannot be exported directly from Azure</a:t>
            </a:r>
            <a:endParaRPr lang="en-US" sz="1400" b="1" dirty="0">
              <a:solidFill>
                <a:schemeClr val="bg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123A5D6-F295-7586-71E7-3ECADD13940F}"/>
              </a:ext>
            </a:extLst>
          </p:cNvPr>
          <p:cNvSpPr/>
          <p:nvPr/>
        </p:nvSpPr>
        <p:spPr>
          <a:xfrm rot="10800000">
            <a:off x="4001727" y="2816941"/>
            <a:ext cx="2261418" cy="38837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84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2131D0-743A-4DD0-900B-8EA9B6DDE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700" b="1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Encryption and Container Isolation</a:t>
            </a:r>
            <a:endParaRPr lang="en-US" sz="2700" b="1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BFED48-1621-8A20-29CD-450ACC3A6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534" y="1558878"/>
            <a:ext cx="2469649" cy="2084314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C441E02-4A35-17A6-109A-80D3F6B948FB}"/>
              </a:ext>
            </a:extLst>
          </p:cNvPr>
          <p:cNvSpPr/>
          <p:nvPr/>
        </p:nvSpPr>
        <p:spPr>
          <a:xfrm>
            <a:off x="1744314" y="1171365"/>
            <a:ext cx="2827686" cy="435880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 err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gVisor</a:t>
            </a:r>
            <a:endParaRPr lang="nb-NO" sz="2000" b="1" dirty="0">
              <a:solidFill>
                <a:schemeClr val="bg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5B7C87-734C-760F-87C4-ADE97EE44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497" y="1528470"/>
            <a:ext cx="2210083" cy="2445909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8438B64-900C-8BB2-06AE-69735B2EF449}"/>
              </a:ext>
            </a:extLst>
          </p:cNvPr>
          <p:cNvSpPr/>
          <p:nvPr/>
        </p:nvSpPr>
        <p:spPr>
          <a:xfrm>
            <a:off x="4884352" y="1171154"/>
            <a:ext cx="2605477" cy="421877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 err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Kata</a:t>
            </a:r>
            <a:r>
              <a:rPr lang="nb-NO" sz="200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Containers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BC468C4-7835-CBF6-7134-CE67456D864E}"/>
              </a:ext>
            </a:extLst>
          </p:cNvPr>
          <p:cNvSpPr/>
          <p:nvPr/>
        </p:nvSpPr>
        <p:spPr>
          <a:xfrm>
            <a:off x="4951045" y="3622508"/>
            <a:ext cx="2489849" cy="709187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200" b="1" dirty="0" err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Each</a:t>
            </a:r>
            <a:r>
              <a:rPr lang="nb-NO" sz="120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container </a:t>
            </a:r>
            <a:r>
              <a:rPr lang="nb-NO" sz="1200" b="1" dirty="0" err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its</a:t>
            </a:r>
            <a:r>
              <a:rPr lang="nb-NO" sz="120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1200" b="1" dirty="0" err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own</a:t>
            </a:r>
            <a:r>
              <a:rPr lang="nb-NO" sz="120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1200" b="1" dirty="0" err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lightweight</a:t>
            </a:r>
            <a:r>
              <a:rPr lang="nb-NO" sz="120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VM (in </a:t>
            </a:r>
            <a:r>
              <a:rPr lang="nb-NO" sz="1200" b="1" dirty="0" err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preview</a:t>
            </a:r>
            <a:r>
              <a:rPr lang="nb-NO" sz="120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AKS)</a:t>
            </a:r>
          </a:p>
        </p:txBody>
      </p:sp>
      <p:sp>
        <p:nvSpPr>
          <p:cNvPr id="5" name="Rectangle: Rounded Corners 14">
            <a:extLst>
              <a:ext uri="{FF2B5EF4-FFF2-40B4-BE49-F238E27FC236}">
                <a16:creationId xmlns:a16="http://schemas.microsoft.com/office/drawing/2014/main" id="{3FA42F7C-3E4E-875D-C24B-3A2D80286474}"/>
              </a:ext>
            </a:extLst>
          </p:cNvPr>
          <p:cNvSpPr/>
          <p:nvPr/>
        </p:nvSpPr>
        <p:spPr>
          <a:xfrm>
            <a:off x="1875399" y="3620445"/>
            <a:ext cx="2613877" cy="687186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200" b="1" dirty="0" err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Emulates</a:t>
            </a:r>
            <a:r>
              <a:rPr lang="nb-NO" sz="120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OS </a:t>
            </a:r>
            <a:r>
              <a:rPr lang="nb-NO" sz="1200" b="1" dirty="0" err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syscall</a:t>
            </a:r>
            <a:r>
              <a:rPr lang="nb-NO" sz="120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via Go APIs</a:t>
            </a:r>
          </a:p>
        </p:txBody>
      </p:sp>
    </p:spTree>
    <p:extLst>
      <p:ext uri="{BB962C8B-B14F-4D97-AF65-F5344CB8AC3E}">
        <p14:creationId xmlns:p14="http://schemas.microsoft.com/office/powerpoint/2010/main" val="600390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2131D0-743A-4DD0-900B-8EA9B6DDE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700" b="1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Encryption and Container Isolation</a:t>
            </a:r>
            <a:endParaRPr lang="en-US" sz="2700" b="1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2" descr="thumbnail image 1 of blog post titled &#10; &#10; &#10;  &#10; &#10; &#10; &#10;    &#10;  &#10;   &#10;    &#10;      &#10;       Confidential VM node pool with AMD SEV-SNP protection available on AKS in public preview&#10;       &#10;      &#10;     &#10;   &#10;  &#10; &#10;   &#10; &#10; &#10; &#10; &#10; &#10;">
            <a:extLst>
              <a:ext uri="{FF2B5EF4-FFF2-40B4-BE49-F238E27FC236}">
                <a16:creationId xmlns:a16="http://schemas.microsoft.com/office/drawing/2014/main" id="{42E0937E-0038-878D-EFC9-1608CB512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302" y="1378706"/>
            <a:ext cx="5417592" cy="318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4F6AB5D-163D-8296-3DB9-C0DB37C1526D}"/>
              </a:ext>
            </a:extLst>
          </p:cNvPr>
          <p:cNvSpPr/>
          <p:nvPr/>
        </p:nvSpPr>
        <p:spPr>
          <a:xfrm>
            <a:off x="2779294" y="1144078"/>
            <a:ext cx="4329930" cy="469255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800" b="1" dirty="0" err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Confidental</a:t>
            </a:r>
            <a:r>
              <a:rPr lang="nb-NO" sz="180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Computing</a:t>
            </a:r>
            <a:br>
              <a:rPr lang="nb-NO" sz="180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 sz="1400" b="1" dirty="0" err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Available</a:t>
            </a:r>
            <a:r>
              <a:rPr lang="nb-NO" sz="140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1400" b="1" dirty="0" err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Azure</a:t>
            </a:r>
            <a:r>
              <a:rPr lang="nb-NO" sz="140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and GCP</a:t>
            </a:r>
            <a:endParaRPr lang="nb-NO" sz="1800" b="1" dirty="0">
              <a:solidFill>
                <a:schemeClr val="bg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7BDB8E4-DE76-86FF-95E8-12578FFEFFCA}"/>
              </a:ext>
            </a:extLst>
          </p:cNvPr>
          <p:cNvSpPr/>
          <p:nvPr/>
        </p:nvSpPr>
        <p:spPr>
          <a:xfrm>
            <a:off x="3477126" y="4449190"/>
            <a:ext cx="3219885" cy="450095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400" b="1" dirty="0" err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Uses</a:t>
            </a:r>
            <a:r>
              <a:rPr lang="nb-NO" sz="140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AMD SEV CPU </a:t>
            </a:r>
            <a:r>
              <a:rPr lang="nb-NO" sz="1400" b="1" dirty="0" err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Feature</a:t>
            </a:r>
            <a:r>
              <a:rPr lang="nb-NO" sz="140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to </a:t>
            </a:r>
            <a:r>
              <a:rPr lang="nb-NO" sz="1400" b="1" dirty="0" err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encrypt</a:t>
            </a:r>
            <a:r>
              <a:rPr lang="nb-NO" sz="140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1400" b="1" dirty="0" err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running</a:t>
            </a:r>
            <a:r>
              <a:rPr lang="nb-NO" sz="140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1400" b="1" dirty="0" err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memory</a:t>
            </a:r>
            <a:r>
              <a:rPr lang="nb-NO" sz="140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and CPU</a:t>
            </a:r>
          </a:p>
        </p:txBody>
      </p:sp>
    </p:spTree>
    <p:extLst>
      <p:ext uri="{BB962C8B-B14F-4D97-AF65-F5344CB8AC3E}">
        <p14:creationId xmlns:p14="http://schemas.microsoft.com/office/powerpoint/2010/main" val="2668895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2131D0-743A-4DD0-900B-8EA9B6DDE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700" b="1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Container Registry </a:t>
            </a:r>
            <a:endParaRPr lang="en-US" sz="2700" b="1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F21E34D-EC07-8AD8-5474-20D83FB715C9}"/>
              </a:ext>
            </a:extLst>
          </p:cNvPr>
          <p:cNvSpPr txBox="1">
            <a:spLocks/>
          </p:cNvSpPr>
          <p:nvPr/>
        </p:nvSpPr>
        <p:spPr>
          <a:xfrm>
            <a:off x="653288" y="1095611"/>
            <a:ext cx="8062059" cy="3579729"/>
          </a:xfrm>
          <a:prstGeom prst="rect">
            <a:avLst/>
          </a:prstGeom>
        </p:spPr>
        <p:txBody>
          <a:bodyPr vert="horz" lIns="56700" tIns="56700" rIns="56700" bIns="56700" rtlCol="0">
            <a:normAutofit/>
          </a:bodyPr>
          <a:lstStyle>
            <a:lvl1pPr marL="265113" indent="-26511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4888" indent="-2857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5213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sz="135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Many are using base image with heavy footprint</a:t>
            </a:r>
          </a:p>
          <a:p>
            <a:pPr lvl="1"/>
            <a:r>
              <a:rPr lang="nb-NO" sz="1350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Small changes required such as just changing to slim</a:t>
            </a:r>
          </a:p>
          <a:p>
            <a:r>
              <a:rPr lang="nb-NO" sz="135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Private vs Public Image repository</a:t>
            </a:r>
          </a:p>
          <a:p>
            <a:r>
              <a:rPr lang="nb-NO" sz="135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Same principles apply in regard to access control</a:t>
            </a:r>
          </a:p>
          <a:p>
            <a:r>
              <a:rPr lang="nb-NO" sz="135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Only allow «approved» images</a:t>
            </a:r>
          </a:p>
          <a:p>
            <a:r>
              <a:rPr lang="nb-NO" sz="135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Image scanning mechanisms to detect vulnerabilities</a:t>
            </a:r>
          </a:p>
          <a:p>
            <a:pPr lvl="1"/>
            <a:r>
              <a:rPr lang="nb-NO" sz="1350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Azure Defender for Containers</a:t>
            </a:r>
          </a:p>
          <a:p>
            <a:r>
              <a:rPr lang="nb-NO" sz="135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Microsoft Copacetic</a:t>
            </a:r>
          </a:p>
          <a:p>
            <a:pPr lvl="1"/>
            <a:r>
              <a:rPr lang="en-US" sz="1350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Parses updates from vulnerability reports, adaptable to various formats.</a:t>
            </a:r>
          </a:p>
          <a:p>
            <a:pPr lvl="1"/>
            <a:r>
              <a:rPr lang="en-US" sz="1350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Processes updates with package managers, extendable for more tools.</a:t>
            </a:r>
          </a:p>
          <a:p>
            <a:pPr lvl="1"/>
            <a:r>
              <a:rPr lang="en-US" sz="1350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Applies updates to container images via </a:t>
            </a:r>
            <a:r>
              <a:rPr lang="en-US" sz="1350" dirty="0" err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buildkit</a:t>
            </a:r>
            <a:r>
              <a:rPr lang="en-US" sz="1350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nb-NO" sz="1350" dirty="0">
              <a:solidFill>
                <a:schemeClr val="bg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nb-NO" sz="1350" dirty="0">
              <a:solidFill>
                <a:schemeClr val="bg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350" dirty="0">
              <a:solidFill>
                <a:schemeClr val="bg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146" name="Picture 2" descr="container security - comparison of two Debian-based images for Python 3.x&#10;">
            <a:extLst>
              <a:ext uri="{FF2B5EF4-FFF2-40B4-BE49-F238E27FC236}">
                <a16:creationId xmlns:a16="http://schemas.microsoft.com/office/drawing/2014/main" id="{C99614D8-4149-589D-2177-91B201588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575" y="1143733"/>
            <a:ext cx="2756188" cy="195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117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2131D0-743A-4DD0-900B-8EA9B6DDE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53" y="554355"/>
            <a:ext cx="8063628" cy="467049"/>
          </a:xfrm>
        </p:spPr>
        <p:txBody>
          <a:bodyPr>
            <a:normAutofit/>
          </a:bodyPr>
          <a:lstStyle/>
          <a:p>
            <a:r>
              <a:rPr lang="nb-NO" sz="2800" b="1" dirty="0">
                <a:latin typeface="+mn-lt"/>
              </a:rPr>
              <a:t>Secret management</a:t>
            </a:r>
            <a:endParaRPr lang="en-US" sz="2800" b="1" dirty="0">
              <a:latin typeface="+mn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63802B-438F-E688-6F08-3892EEA15B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988" y="981311"/>
            <a:ext cx="8062059" cy="3579729"/>
          </a:xfrm>
        </p:spPr>
        <p:txBody>
          <a:bodyPr>
            <a:normAutofit/>
          </a:bodyPr>
          <a:lstStyle/>
          <a:p>
            <a:pPr lvl="1"/>
            <a:endParaRPr lang="nb-NO" sz="1200" dirty="0"/>
          </a:p>
          <a:p>
            <a:pPr lvl="1"/>
            <a:endParaRPr lang="nb-NO" sz="1200" dirty="0"/>
          </a:p>
          <a:p>
            <a:pPr lvl="1"/>
            <a:endParaRPr lang="nb-NO" dirty="0"/>
          </a:p>
          <a:p>
            <a:pPr lvl="1"/>
            <a:endParaRPr lang="nb-NO" b="1" dirty="0"/>
          </a:p>
          <a:p>
            <a:endParaRPr lang="nb-NO" dirty="0"/>
          </a:p>
          <a:p>
            <a:pPr lvl="1"/>
            <a:endParaRPr lang="nb-NO" b="1" dirty="0"/>
          </a:p>
          <a:p>
            <a:pPr lvl="1"/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63EDEA-093A-141D-1B56-BF5697A81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77" y="1006138"/>
            <a:ext cx="6040499" cy="980501"/>
          </a:xfrm>
          <a:prstGeom prst="rect">
            <a:avLst/>
          </a:prstGeom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3CFC35A2-0A4C-C7C9-C867-788DA380D736}"/>
              </a:ext>
            </a:extLst>
          </p:cNvPr>
          <p:cNvSpPr/>
          <p:nvPr/>
        </p:nvSpPr>
        <p:spPr>
          <a:xfrm>
            <a:off x="422403" y="958834"/>
            <a:ext cx="6070256" cy="667265"/>
          </a:xfrm>
          <a:prstGeom prst="frame">
            <a:avLst/>
          </a:prstGeom>
          <a:solidFill>
            <a:schemeClr val="accent2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141EC7B-EF64-A462-0FD3-714536F88E60}"/>
              </a:ext>
            </a:extLst>
          </p:cNvPr>
          <p:cNvSpPr txBox="1">
            <a:spLocks/>
          </p:cNvSpPr>
          <p:nvPr/>
        </p:nvSpPr>
        <p:spPr>
          <a:xfrm>
            <a:off x="249496" y="2029277"/>
            <a:ext cx="8062059" cy="3579729"/>
          </a:xfrm>
          <a:prstGeom prst="rect">
            <a:avLst/>
          </a:prstGeom>
        </p:spPr>
        <p:txBody>
          <a:bodyPr vert="horz" lIns="56700" tIns="56700" rIns="56700" bIns="56700" rtlCol="0">
            <a:normAutofit/>
          </a:bodyPr>
          <a:lstStyle>
            <a:lvl1pPr marL="265113" indent="-26511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4888" indent="-2857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5213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nb-NO" sz="1350" b="1">
                <a:solidFill>
                  <a:schemeClr val="bg1"/>
                </a:solidFill>
              </a:rPr>
              <a:t>Etcd has no built-in versioning
Data is not encrypted At-Rest
Recommendation is either Secret Store CSI Driver or Kubernetes External Secret Operator	
External Secret Provider syncs secrets out of Kubernetes environment</a:t>
            </a:r>
            <a:endParaRPr lang="en-US" sz="1350" b="1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CDCA3BC-33CF-76CD-E2B7-1257B0410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214" y="3446079"/>
            <a:ext cx="4747521" cy="959193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CEC8C16-A535-5F0C-B054-6C8926855197}"/>
              </a:ext>
            </a:extLst>
          </p:cNvPr>
          <p:cNvSpPr/>
          <p:nvPr/>
        </p:nvSpPr>
        <p:spPr>
          <a:xfrm>
            <a:off x="2580192" y="4379626"/>
            <a:ext cx="3565745" cy="243723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500" b="1" dirty="0" err="1">
                <a:solidFill>
                  <a:schemeClr val="bg1"/>
                </a:solidFill>
              </a:rPr>
              <a:t>Supported</a:t>
            </a:r>
            <a:r>
              <a:rPr lang="nb-NO" sz="1500" b="1" dirty="0">
                <a:solidFill>
                  <a:schemeClr val="bg1"/>
                </a:solidFill>
              </a:rPr>
              <a:t> for Secret Store CSI</a:t>
            </a:r>
            <a:endParaRPr 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229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2131D0-743A-4DD0-900B-8EA9B6DDE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53" y="554355"/>
            <a:ext cx="8063628" cy="476777"/>
          </a:xfrm>
        </p:spPr>
        <p:txBody>
          <a:bodyPr>
            <a:normAutofit/>
          </a:bodyPr>
          <a:lstStyle/>
          <a:p>
            <a:r>
              <a:rPr lang="nb-NO" sz="2400" b="1" dirty="0">
                <a:latin typeface="+mn-lt"/>
              </a:rPr>
              <a:t>What is going on inside </a:t>
            </a:r>
            <a:r>
              <a:rPr lang="nb-NO" sz="2400" b="1" dirty="0" err="1">
                <a:latin typeface="+mn-lt"/>
              </a:rPr>
              <a:t>the</a:t>
            </a:r>
            <a:r>
              <a:rPr lang="nb-NO" sz="2400" b="1" dirty="0">
                <a:latin typeface="+mn-lt"/>
              </a:rPr>
              <a:t> container?</a:t>
            </a:r>
            <a:endParaRPr lang="en-US" sz="2400" b="1" dirty="0">
              <a:latin typeface="+mn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63802B-438F-E688-6F08-3892EEA15B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988" y="981311"/>
            <a:ext cx="8062059" cy="3579729"/>
          </a:xfrm>
        </p:spPr>
        <p:txBody>
          <a:bodyPr>
            <a:normAutofit/>
          </a:bodyPr>
          <a:lstStyle/>
          <a:p>
            <a:pPr lvl="1"/>
            <a:endParaRPr lang="nb-NO" sz="1200"/>
          </a:p>
          <a:p>
            <a:pPr lvl="1"/>
            <a:endParaRPr lang="nb-NO" sz="1200"/>
          </a:p>
          <a:p>
            <a:pPr lvl="1"/>
            <a:endParaRPr lang="nb-NO"/>
          </a:p>
          <a:p>
            <a:pPr lvl="1"/>
            <a:endParaRPr lang="nb-NO" b="1"/>
          </a:p>
          <a:p>
            <a:endParaRPr lang="nb-NO"/>
          </a:p>
          <a:p>
            <a:pPr lvl="1"/>
            <a:endParaRPr lang="nb-NO" b="1"/>
          </a:p>
          <a:p>
            <a:pPr lvl="1"/>
            <a:endParaRPr lang="en-US" b="1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52AC1311-4383-4695-EE65-7DA09E6B49B3}"/>
              </a:ext>
            </a:extLst>
          </p:cNvPr>
          <p:cNvSpPr txBox="1">
            <a:spLocks/>
          </p:cNvSpPr>
          <p:nvPr/>
        </p:nvSpPr>
        <p:spPr>
          <a:xfrm>
            <a:off x="582221" y="996117"/>
            <a:ext cx="8062059" cy="3579729"/>
          </a:xfrm>
          <a:prstGeom prst="rect">
            <a:avLst/>
          </a:prstGeom>
        </p:spPr>
        <p:txBody>
          <a:bodyPr vert="horz" lIns="56700" tIns="56700" rIns="56700" bIns="56700" rtlCol="0">
            <a:normAutofit/>
          </a:bodyPr>
          <a:lstStyle>
            <a:lvl1pPr marL="265113" indent="-26511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4888" indent="-2857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5213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sz="1500" b="1" dirty="0" err="1">
                <a:solidFill>
                  <a:schemeClr val="bg1"/>
                </a:solidFill>
              </a:rPr>
              <a:t>Falco</a:t>
            </a:r>
            <a:r>
              <a:rPr lang="nb-NO" sz="1500" b="1" dirty="0">
                <a:solidFill>
                  <a:schemeClr val="bg1"/>
                </a:solidFill>
              </a:rPr>
              <a:t> + </a:t>
            </a:r>
            <a:r>
              <a:rPr lang="nb-NO" sz="1500" b="1" dirty="0" err="1">
                <a:solidFill>
                  <a:schemeClr val="bg1"/>
                </a:solidFill>
              </a:rPr>
              <a:t>Falcosidekick</a:t>
            </a:r>
            <a:r>
              <a:rPr lang="nb-NO" sz="1500" b="1" dirty="0">
                <a:solidFill>
                  <a:schemeClr val="bg1"/>
                </a:solidFill>
              </a:rPr>
              <a:t> (</a:t>
            </a:r>
            <a:r>
              <a:rPr lang="nb-NO" sz="1500" b="1" dirty="0" err="1">
                <a:solidFill>
                  <a:schemeClr val="bg1"/>
                </a:solidFill>
              </a:rPr>
              <a:t>Audit</a:t>
            </a:r>
            <a:r>
              <a:rPr lang="nb-NO" sz="1500" b="1" dirty="0">
                <a:solidFill>
                  <a:schemeClr val="bg1"/>
                </a:solidFill>
              </a:rPr>
              <a:t> + </a:t>
            </a:r>
            <a:r>
              <a:rPr lang="nb-NO" sz="1500" b="1" dirty="0" err="1">
                <a:solidFill>
                  <a:schemeClr val="bg1"/>
                </a:solidFill>
              </a:rPr>
              <a:t>Visibility</a:t>
            </a:r>
            <a:r>
              <a:rPr lang="nb-NO" sz="1500" b="1" dirty="0">
                <a:solidFill>
                  <a:schemeClr val="bg1"/>
                </a:solidFill>
              </a:rPr>
              <a:t>)
</a:t>
            </a:r>
            <a:r>
              <a:rPr lang="nb-NO" sz="1500" b="1" dirty="0" err="1">
                <a:solidFill>
                  <a:schemeClr val="bg1"/>
                </a:solidFill>
              </a:rPr>
              <a:t>Tracee</a:t>
            </a:r>
            <a:r>
              <a:rPr lang="nb-NO" sz="1500" b="1" dirty="0">
                <a:solidFill>
                  <a:schemeClr val="bg1"/>
                </a:solidFill>
              </a:rPr>
              <a:t> (</a:t>
            </a:r>
            <a:r>
              <a:rPr lang="nb-NO" sz="1500" b="1" dirty="0" err="1">
                <a:solidFill>
                  <a:schemeClr val="bg1"/>
                </a:solidFill>
              </a:rPr>
              <a:t>Audit</a:t>
            </a:r>
            <a:r>
              <a:rPr lang="nb-NO" sz="1500" b="1" dirty="0">
                <a:solidFill>
                  <a:schemeClr val="bg1"/>
                </a:solidFill>
              </a:rPr>
              <a:t> + </a:t>
            </a:r>
            <a:r>
              <a:rPr lang="nb-NO" sz="1500" b="1" dirty="0" err="1">
                <a:solidFill>
                  <a:schemeClr val="bg1"/>
                </a:solidFill>
              </a:rPr>
              <a:t>Visibility</a:t>
            </a:r>
            <a:r>
              <a:rPr lang="nb-NO" sz="1500" b="1" dirty="0">
                <a:solidFill>
                  <a:schemeClr val="bg1"/>
                </a:solidFill>
              </a:rPr>
              <a:t>)
Tetragon (</a:t>
            </a:r>
            <a:r>
              <a:rPr lang="nb-NO" sz="1500" b="1" dirty="0" err="1">
                <a:solidFill>
                  <a:schemeClr val="bg1"/>
                </a:solidFill>
              </a:rPr>
              <a:t>Audit</a:t>
            </a:r>
            <a:r>
              <a:rPr lang="nb-NO" sz="1500" b="1" dirty="0">
                <a:solidFill>
                  <a:schemeClr val="bg1"/>
                </a:solidFill>
              </a:rPr>
              <a:t> + </a:t>
            </a:r>
            <a:r>
              <a:rPr lang="nb-NO" sz="1500" b="1" dirty="0" err="1">
                <a:solidFill>
                  <a:schemeClr val="bg1"/>
                </a:solidFill>
              </a:rPr>
              <a:t>Visibility</a:t>
            </a:r>
            <a:r>
              <a:rPr lang="nb-NO" sz="1500" b="1" dirty="0">
                <a:solidFill>
                  <a:schemeClr val="bg1"/>
                </a:solidFill>
              </a:rPr>
              <a:t>)
</a:t>
            </a:r>
            <a:r>
              <a:rPr lang="nb-NO" sz="1500" b="1" dirty="0" err="1">
                <a:solidFill>
                  <a:schemeClr val="bg1"/>
                </a:solidFill>
              </a:rPr>
              <a:t>KubeArmor</a:t>
            </a:r>
            <a:r>
              <a:rPr lang="nb-NO" sz="1500" b="1" dirty="0">
                <a:solidFill>
                  <a:schemeClr val="bg1"/>
                </a:solidFill>
              </a:rPr>
              <a:t> (</a:t>
            </a:r>
            <a:r>
              <a:rPr lang="nb-NO" sz="1500" b="1" dirty="0" err="1">
                <a:solidFill>
                  <a:schemeClr val="bg1"/>
                </a:solidFill>
              </a:rPr>
              <a:t>Audit</a:t>
            </a:r>
            <a:r>
              <a:rPr lang="nb-NO" sz="1500" b="1" dirty="0">
                <a:solidFill>
                  <a:schemeClr val="bg1"/>
                </a:solidFill>
              </a:rPr>
              <a:t> + </a:t>
            </a:r>
            <a:r>
              <a:rPr lang="nb-NO" sz="1500" b="1" dirty="0" err="1">
                <a:solidFill>
                  <a:schemeClr val="bg1"/>
                </a:solidFill>
              </a:rPr>
              <a:t>Protection</a:t>
            </a:r>
            <a:r>
              <a:rPr lang="nb-NO" sz="1500" b="1" dirty="0">
                <a:solidFill>
                  <a:schemeClr val="bg1"/>
                </a:solidFill>
              </a:rPr>
              <a:t>)
</a:t>
            </a:r>
            <a:r>
              <a:rPr lang="nb-NO" sz="1500" b="1" dirty="0" err="1">
                <a:solidFill>
                  <a:schemeClr val="bg1"/>
                </a:solidFill>
              </a:rPr>
              <a:t>Everyone</a:t>
            </a:r>
            <a:r>
              <a:rPr lang="nb-NO" sz="1500" b="1" dirty="0">
                <a:solidFill>
                  <a:schemeClr val="bg1"/>
                </a:solidFill>
              </a:rPr>
              <a:t> </a:t>
            </a:r>
            <a:r>
              <a:rPr lang="nb-NO" sz="1500" b="1" dirty="0" err="1">
                <a:solidFill>
                  <a:schemeClr val="bg1"/>
                </a:solidFill>
              </a:rPr>
              <a:t>uses</a:t>
            </a:r>
            <a:r>
              <a:rPr lang="nb-NO" sz="1500" b="1" dirty="0">
                <a:solidFill>
                  <a:schemeClr val="bg1"/>
                </a:solidFill>
              </a:rPr>
              <a:t> </a:t>
            </a:r>
            <a:r>
              <a:rPr lang="nb-NO" sz="1500" b="1" dirty="0" err="1">
                <a:solidFill>
                  <a:schemeClr val="bg1"/>
                </a:solidFill>
              </a:rPr>
              <a:t>eBFP</a:t>
            </a:r>
            <a:r>
              <a:rPr lang="nb-NO" sz="1500" b="1" dirty="0">
                <a:solidFill>
                  <a:schemeClr val="bg1"/>
                </a:solidFill>
              </a:rPr>
              <a:t>  
</a:t>
            </a:r>
            <a:r>
              <a:rPr lang="nb-NO" sz="1500" b="1" dirty="0" err="1">
                <a:solidFill>
                  <a:schemeClr val="bg1"/>
                </a:solidFill>
              </a:rPr>
              <a:t>KubeArmor</a:t>
            </a:r>
            <a:r>
              <a:rPr lang="nb-NO" sz="1500" b="1" dirty="0">
                <a:solidFill>
                  <a:schemeClr val="bg1"/>
                </a:solidFill>
              </a:rPr>
              <a:t> </a:t>
            </a:r>
            <a:r>
              <a:rPr lang="nb-NO" sz="1500" b="1" dirty="0" err="1">
                <a:solidFill>
                  <a:schemeClr val="bg1"/>
                </a:solidFill>
              </a:rPr>
              <a:t>can</a:t>
            </a:r>
            <a:r>
              <a:rPr lang="nb-NO" sz="1500" b="1" dirty="0">
                <a:solidFill>
                  <a:schemeClr val="bg1"/>
                </a:solidFill>
              </a:rPr>
              <a:t> e.g. </a:t>
            </a:r>
            <a:r>
              <a:rPr lang="nb-NO" sz="1500" b="1" dirty="0" err="1">
                <a:solidFill>
                  <a:schemeClr val="bg1"/>
                </a:solidFill>
              </a:rPr>
              <a:t>automatically</a:t>
            </a:r>
            <a:r>
              <a:rPr lang="nb-NO" sz="1500" b="1" dirty="0">
                <a:solidFill>
                  <a:schemeClr val="bg1"/>
                </a:solidFill>
              </a:rPr>
              <a:t> </a:t>
            </a:r>
            <a:r>
              <a:rPr lang="nb-NO" sz="1500" b="1" dirty="0" err="1">
                <a:solidFill>
                  <a:schemeClr val="bg1"/>
                </a:solidFill>
              </a:rPr>
              <a:t>generate</a:t>
            </a:r>
            <a:r>
              <a:rPr lang="nb-NO" sz="1500" b="1" dirty="0">
                <a:solidFill>
                  <a:schemeClr val="bg1"/>
                </a:solidFill>
              </a:rPr>
              <a:t> </a:t>
            </a:r>
            <a:r>
              <a:rPr lang="nb-NO" sz="1500" b="1" dirty="0" err="1">
                <a:solidFill>
                  <a:schemeClr val="bg1"/>
                </a:solidFill>
              </a:rPr>
              <a:t>network</a:t>
            </a:r>
            <a:r>
              <a:rPr lang="nb-NO" sz="1500" b="1" dirty="0">
                <a:solidFill>
                  <a:schemeClr val="bg1"/>
                </a:solidFill>
              </a:rPr>
              <a:t> </a:t>
            </a:r>
            <a:r>
              <a:rPr lang="nb-NO" sz="1500" b="1" dirty="0" err="1">
                <a:solidFill>
                  <a:schemeClr val="bg1"/>
                </a:solidFill>
              </a:rPr>
              <a:t>policies</a:t>
            </a:r>
            <a:r>
              <a:rPr lang="nb-NO" sz="1500" b="1" dirty="0">
                <a:solidFill>
                  <a:schemeClr val="bg1"/>
                </a:solidFill>
              </a:rPr>
              <a:t>
</a:t>
            </a:r>
            <a:r>
              <a:rPr lang="nb-NO" sz="1500" b="1" dirty="0" err="1">
                <a:solidFill>
                  <a:schemeClr val="bg1"/>
                </a:solidFill>
              </a:rPr>
              <a:t>Based</a:t>
            </a:r>
            <a:r>
              <a:rPr lang="nb-NO" sz="1500" b="1" dirty="0">
                <a:solidFill>
                  <a:schemeClr val="bg1"/>
                </a:solidFill>
              </a:rPr>
              <a:t> </a:t>
            </a:r>
            <a:r>
              <a:rPr lang="nb-NO" sz="1500" b="1" dirty="0" err="1">
                <a:solidFill>
                  <a:schemeClr val="bg1"/>
                </a:solidFill>
              </a:rPr>
              <a:t>on</a:t>
            </a:r>
            <a:r>
              <a:rPr lang="nb-NO" sz="1500" b="1" dirty="0">
                <a:solidFill>
                  <a:schemeClr val="bg1"/>
                </a:solidFill>
              </a:rPr>
              <a:t> </a:t>
            </a:r>
            <a:r>
              <a:rPr lang="nb-NO" sz="1500" b="1" dirty="0" err="1">
                <a:solidFill>
                  <a:schemeClr val="bg1"/>
                </a:solidFill>
              </a:rPr>
              <a:t>traffic</a:t>
            </a:r>
            <a:r>
              <a:rPr lang="nb-NO" sz="1500" b="1" dirty="0">
                <a:solidFill>
                  <a:schemeClr val="bg1"/>
                </a:solidFill>
              </a:rPr>
              <a:t> </a:t>
            </a:r>
            <a:r>
              <a:rPr lang="nb-NO" sz="1500" b="1" dirty="0" err="1">
                <a:solidFill>
                  <a:schemeClr val="bg1"/>
                </a:solidFill>
              </a:rPr>
              <a:t>visibility</a:t>
            </a:r>
            <a:r>
              <a:rPr lang="nb-NO" sz="1500" b="1" dirty="0">
                <a:solidFill>
                  <a:schemeClr val="bg1"/>
                </a:solidFill>
              </a:rPr>
              <a:t> (</a:t>
            </a:r>
            <a:r>
              <a:rPr lang="nb-NO" sz="1500" b="1" dirty="0" err="1">
                <a:solidFill>
                  <a:schemeClr val="bg1"/>
                </a:solidFill>
              </a:rPr>
              <a:t>depending</a:t>
            </a:r>
            <a:r>
              <a:rPr lang="nb-NO" sz="1500" b="1" dirty="0">
                <a:solidFill>
                  <a:schemeClr val="bg1"/>
                </a:solidFill>
              </a:rPr>
              <a:t> </a:t>
            </a:r>
            <a:r>
              <a:rPr lang="nb-NO" sz="1500" b="1" dirty="0" err="1">
                <a:solidFill>
                  <a:schemeClr val="bg1"/>
                </a:solidFill>
              </a:rPr>
              <a:t>on</a:t>
            </a:r>
            <a:r>
              <a:rPr lang="nb-NO" sz="1500" b="1" dirty="0">
                <a:solidFill>
                  <a:schemeClr val="bg1"/>
                </a:solidFill>
              </a:rPr>
              <a:t> </a:t>
            </a:r>
            <a:r>
              <a:rPr lang="nb-NO" sz="1500" b="1" dirty="0" err="1">
                <a:solidFill>
                  <a:schemeClr val="bg1"/>
                </a:solidFill>
              </a:rPr>
              <a:t>the</a:t>
            </a:r>
            <a:r>
              <a:rPr lang="nb-NO" sz="1500" b="1" dirty="0">
                <a:solidFill>
                  <a:schemeClr val="bg1"/>
                </a:solidFill>
              </a:rPr>
              <a:t> right CNI)</a:t>
            </a:r>
            <a:endParaRPr lang="en-US" sz="1350" dirty="0">
              <a:solidFill>
                <a:schemeClr val="bg1"/>
              </a:solidFill>
            </a:endParaRPr>
          </a:p>
        </p:txBody>
      </p:sp>
      <p:pic>
        <p:nvPicPr>
          <p:cNvPr id="2050" name="Picture 2" descr="App Behavior2">
            <a:extLst>
              <a:ext uri="{FF2B5EF4-FFF2-40B4-BE49-F238E27FC236}">
                <a16:creationId xmlns:a16="http://schemas.microsoft.com/office/drawing/2014/main" id="{F2494596-80B6-FD5F-63B3-718A436E8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656" y="1011720"/>
            <a:ext cx="3893923" cy="147948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52" name="Picture 4" descr="Tetragon - eBPF-based Security Observability &amp; Runtime Enforcement -  Isovalent">
            <a:extLst>
              <a:ext uri="{FF2B5EF4-FFF2-40B4-BE49-F238E27FC236}">
                <a16:creationId xmlns:a16="http://schemas.microsoft.com/office/drawing/2014/main" id="{E6BFFA58-A9E5-4F0F-B7C3-0766B7FDE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809" y="3166115"/>
            <a:ext cx="5309963" cy="1637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2790191-813C-ECB2-492C-D89E32FBFCC6}"/>
              </a:ext>
            </a:extLst>
          </p:cNvPr>
          <p:cNvSpPr/>
          <p:nvPr/>
        </p:nvSpPr>
        <p:spPr>
          <a:xfrm>
            <a:off x="3054284" y="4640137"/>
            <a:ext cx="2927023" cy="243723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500" b="1" dirty="0">
                <a:solidFill>
                  <a:schemeClr val="bg1"/>
                </a:solidFill>
              </a:rPr>
              <a:t>Example with Tetragon</a:t>
            </a:r>
            <a:endParaRPr 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502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9D6591-18CB-F40A-E6A2-D346A38B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4000" b="1" dirty="0">
                <a:latin typeface="+mn-lt"/>
              </a:rPr>
              <a:t>Where are we at? </a:t>
            </a:r>
            <a:endParaRPr lang="en-NO" sz="4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100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2131D0-743A-4DD0-900B-8EA9B6DDE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53" y="554355"/>
            <a:ext cx="8063628" cy="478805"/>
          </a:xfrm>
        </p:spPr>
        <p:txBody>
          <a:bodyPr>
            <a:normAutofit/>
          </a:bodyPr>
          <a:lstStyle/>
          <a:p>
            <a:r>
              <a:rPr lang="nb-NO" sz="2400" b="1" dirty="0">
                <a:latin typeface="+mn-lt"/>
              </a:rPr>
              <a:t>Network Policies</a:t>
            </a:r>
            <a:endParaRPr lang="en-US" sz="2400" b="1" dirty="0">
              <a:latin typeface="+mn-lt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31B12C-B7DA-ABEA-5A3D-C109C218FD12}"/>
              </a:ext>
            </a:extLst>
          </p:cNvPr>
          <p:cNvSpPr txBox="1">
            <a:spLocks/>
          </p:cNvSpPr>
          <p:nvPr/>
        </p:nvSpPr>
        <p:spPr>
          <a:xfrm>
            <a:off x="540922" y="1033160"/>
            <a:ext cx="8062059" cy="3404198"/>
          </a:xfrm>
          <a:prstGeom prst="rect">
            <a:avLst/>
          </a:prstGeom>
        </p:spPr>
        <p:txBody>
          <a:bodyPr vert="horz" lIns="56700" tIns="56700" rIns="56700" bIns="56700" rtlCol="0">
            <a:normAutofit/>
          </a:bodyPr>
          <a:lstStyle>
            <a:lvl1pPr marL="265113" indent="-26511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4888" indent="-2857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5213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500" b="1" dirty="0">
                <a:solidFill>
                  <a:schemeClr val="bg1"/>
                </a:solidFill>
              </a:rPr>
              <a:t>Enables traffic management at layers 3 and 4
IP, Port, Protocol, Pod label
By default: In Kubernetes, everything is opened
Requires a network CNI that can control the rules
Calico, </a:t>
            </a:r>
            <a:r>
              <a:rPr lang="en-US" sz="1500" b="1" dirty="0" err="1">
                <a:solidFill>
                  <a:schemeClr val="bg1"/>
                </a:solidFill>
              </a:rPr>
              <a:t>WeaveNet</a:t>
            </a:r>
            <a:r>
              <a:rPr lang="en-US" sz="1500" b="1" dirty="0">
                <a:solidFill>
                  <a:schemeClr val="bg1"/>
                </a:solidFill>
              </a:rPr>
              <a:t>, Azure CNI, GKE CNI, Cilium (</a:t>
            </a:r>
            <a:r>
              <a:rPr lang="en-US" sz="1500" b="1" dirty="0" err="1">
                <a:solidFill>
                  <a:schemeClr val="bg1"/>
                </a:solidFill>
              </a:rPr>
              <a:t>eBFP</a:t>
            </a:r>
            <a:r>
              <a:rPr lang="en-US" sz="1500" b="1" dirty="0">
                <a:solidFill>
                  <a:schemeClr val="bg1"/>
                </a:solidFill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sz="1500" b="1" dirty="0">
                <a:solidFill>
                  <a:schemeClr val="bg1"/>
                </a:solidFill>
              </a:rPr>
              <a:t>Pros / cons with most CNI offerings
Start with a deny-all rule 
Management of rules via YAML Config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784C68-26DC-5A5F-7274-95F34E093CA3}"/>
              </a:ext>
            </a:extLst>
          </p:cNvPr>
          <p:cNvSpPr txBox="1"/>
          <p:nvPr/>
        </p:nvSpPr>
        <p:spPr>
          <a:xfrm>
            <a:off x="5811082" y="727507"/>
            <a:ext cx="2401062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 err="1">
                <a:solidFill>
                  <a:schemeClr val="bg1"/>
                </a:solidFill>
              </a:rPr>
              <a:t>apiVersion</a:t>
            </a:r>
            <a:r>
              <a:rPr lang="en-US" sz="900" dirty="0">
                <a:solidFill>
                  <a:schemeClr val="bg1"/>
                </a:solidFill>
              </a:rPr>
              <a:t>: networking.k8s.io/v1</a:t>
            </a:r>
          </a:p>
          <a:p>
            <a:r>
              <a:rPr lang="en-US" sz="900" b="1" dirty="0">
                <a:solidFill>
                  <a:schemeClr val="bg1"/>
                </a:solidFill>
              </a:rPr>
              <a:t>kind: </a:t>
            </a:r>
            <a:r>
              <a:rPr lang="en-US" sz="900" b="1" dirty="0" err="1">
                <a:solidFill>
                  <a:schemeClr val="bg1"/>
                </a:solidFill>
              </a:rPr>
              <a:t>NetworkPolicy</a:t>
            </a:r>
            <a:endParaRPr lang="en-US" sz="900" b="1" dirty="0">
              <a:solidFill>
                <a:schemeClr val="bg1"/>
              </a:solidFill>
            </a:endParaRPr>
          </a:p>
          <a:p>
            <a:r>
              <a:rPr lang="en-US" sz="900" dirty="0">
                <a:solidFill>
                  <a:schemeClr val="bg1"/>
                </a:solidFill>
              </a:rPr>
              <a:t>metadata:</a:t>
            </a:r>
          </a:p>
          <a:p>
            <a:r>
              <a:rPr lang="en-US" sz="900" dirty="0">
                <a:solidFill>
                  <a:schemeClr val="bg1"/>
                </a:solidFill>
              </a:rPr>
              <a:t>  name: frontend-to-</a:t>
            </a:r>
            <a:r>
              <a:rPr lang="en-US" sz="900" dirty="0" err="1">
                <a:solidFill>
                  <a:schemeClr val="bg1"/>
                </a:solidFill>
              </a:rPr>
              <a:t>sqldatabase</a:t>
            </a:r>
            <a:endParaRPr lang="en-US" sz="900" dirty="0">
              <a:solidFill>
                <a:schemeClr val="bg1"/>
              </a:solidFill>
            </a:endParaRPr>
          </a:p>
          <a:p>
            <a:r>
              <a:rPr lang="en-US" sz="900" dirty="0">
                <a:solidFill>
                  <a:schemeClr val="bg1"/>
                </a:solidFill>
              </a:rPr>
              <a:t>  namespace: default</a:t>
            </a:r>
          </a:p>
          <a:p>
            <a:r>
              <a:rPr lang="en-US" sz="900" dirty="0">
                <a:solidFill>
                  <a:schemeClr val="bg1"/>
                </a:solidFill>
              </a:rPr>
              <a:t>spec:</a:t>
            </a:r>
          </a:p>
          <a:p>
            <a:r>
              <a:rPr lang="en-US" sz="900" dirty="0">
                <a:solidFill>
                  <a:schemeClr val="bg1"/>
                </a:solidFill>
              </a:rPr>
              <a:t>  </a:t>
            </a:r>
            <a:r>
              <a:rPr lang="en-US" sz="900" dirty="0" err="1">
                <a:solidFill>
                  <a:schemeClr val="bg1"/>
                </a:solidFill>
              </a:rPr>
              <a:t>podSelector</a:t>
            </a:r>
            <a:r>
              <a:rPr lang="en-US" sz="900" dirty="0">
                <a:solidFill>
                  <a:schemeClr val="bg1"/>
                </a:solidFill>
              </a:rPr>
              <a:t>:</a:t>
            </a:r>
          </a:p>
          <a:p>
            <a:r>
              <a:rPr lang="en-US" sz="900" dirty="0">
                <a:solidFill>
                  <a:schemeClr val="bg1"/>
                </a:solidFill>
              </a:rPr>
              <a:t>    </a:t>
            </a:r>
            <a:r>
              <a:rPr lang="en-US" sz="900" dirty="0" err="1">
                <a:solidFill>
                  <a:schemeClr val="bg1"/>
                </a:solidFill>
              </a:rPr>
              <a:t>matchLabels</a:t>
            </a:r>
            <a:r>
              <a:rPr lang="en-US" sz="900" dirty="0">
                <a:solidFill>
                  <a:schemeClr val="bg1"/>
                </a:solidFill>
              </a:rPr>
              <a:t>:</a:t>
            </a:r>
          </a:p>
          <a:p>
            <a:r>
              <a:rPr lang="en-US" sz="900" b="1" dirty="0">
                <a:solidFill>
                  <a:schemeClr val="bg1"/>
                </a:solidFill>
              </a:rPr>
              <a:t>      app: </a:t>
            </a:r>
            <a:r>
              <a:rPr lang="en-US" sz="900" b="1" dirty="0" err="1">
                <a:solidFill>
                  <a:schemeClr val="bg1"/>
                </a:solidFill>
              </a:rPr>
              <a:t>sqldatabase</a:t>
            </a:r>
            <a:endParaRPr lang="en-US" sz="900" b="1" dirty="0">
              <a:solidFill>
                <a:schemeClr val="bg1"/>
              </a:solidFill>
            </a:endParaRPr>
          </a:p>
          <a:p>
            <a:r>
              <a:rPr lang="en-US" sz="900" dirty="0">
                <a:solidFill>
                  <a:schemeClr val="bg1"/>
                </a:solidFill>
              </a:rPr>
              <a:t>  </a:t>
            </a:r>
            <a:r>
              <a:rPr lang="en-US" sz="900" dirty="0" err="1">
                <a:solidFill>
                  <a:schemeClr val="bg1"/>
                </a:solidFill>
              </a:rPr>
              <a:t>policyTypes</a:t>
            </a:r>
            <a:r>
              <a:rPr lang="en-US" sz="900" dirty="0">
                <a:solidFill>
                  <a:schemeClr val="bg1"/>
                </a:solidFill>
              </a:rPr>
              <a:t>:</a:t>
            </a:r>
          </a:p>
          <a:p>
            <a:r>
              <a:rPr lang="en-US" sz="900" dirty="0">
                <a:solidFill>
                  <a:schemeClr val="bg1"/>
                </a:solidFill>
              </a:rPr>
              <a:t>  - Ingress</a:t>
            </a:r>
          </a:p>
          <a:p>
            <a:r>
              <a:rPr lang="en-US" sz="900" dirty="0">
                <a:solidFill>
                  <a:schemeClr val="bg1"/>
                </a:solidFill>
              </a:rPr>
              <a:t>  - Egress</a:t>
            </a:r>
          </a:p>
          <a:p>
            <a:r>
              <a:rPr lang="en-US" sz="900" dirty="0">
                <a:solidFill>
                  <a:schemeClr val="bg1"/>
                </a:solidFill>
              </a:rPr>
              <a:t>  ingress:</a:t>
            </a:r>
          </a:p>
          <a:p>
            <a:r>
              <a:rPr lang="en-US" sz="900" dirty="0">
                <a:solidFill>
                  <a:schemeClr val="bg1"/>
                </a:solidFill>
              </a:rPr>
              <a:t>  - from:</a:t>
            </a:r>
          </a:p>
          <a:p>
            <a:r>
              <a:rPr lang="en-US" sz="900" dirty="0">
                <a:solidFill>
                  <a:schemeClr val="bg1"/>
                </a:solidFill>
              </a:rPr>
              <a:t>    - </a:t>
            </a:r>
            <a:r>
              <a:rPr lang="en-US" sz="900" dirty="0" err="1">
                <a:solidFill>
                  <a:schemeClr val="bg1"/>
                </a:solidFill>
              </a:rPr>
              <a:t>ipBlock</a:t>
            </a:r>
            <a:r>
              <a:rPr lang="en-US" sz="900" dirty="0">
                <a:solidFill>
                  <a:schemeClr val="bg1"/>
                </a:solidFill>
              </a:rPr>
              <a:t>:</a:t>
            </a:r>
          </a:p>
          <a:p>
            <a:r>
              <a:rPr lang="en-US" sz="900" b="1" dirty="0">
                <a:solidFill>
                  <a:schemeClr val="bg1"/>
                </a:solidFill>
              </a:rPr>
              <a:t>        </a:t>
            </a:r>
            <a:r>
              <a:rPr lang="en-US" sz="900" b="1" dirty="0" err="1">
                <a:solidFill>
                  <a:schemeClr val="bg1"/>
                </a:solidFill>
              </a:rPr>
              <a:t>cidr</a:t>
            </a:r>
            <a:r>
              <a:rPr lang="en-US" sz="900" b="1" dirty="0">
                <a:solidFill>
                  <a:schemeClr val="bg1"/>
                </a:solidFill>
              </a:rPr>
              <a:t>: 172.17.0.0/16</a:t>
            </a:r>
          </a:p>
          <a:p>
            <a:r>
              <a:rPr lang="en-US" sz="900" dirty="0">
                <a:solidFill>
                  <a:schemeClr val="bg1"/>
                </a:solidFill>
              </a:rPr>
              <a:t>    - </a:t>
            </a:r>
            <a:r>
              <a:rPr lang="en-US" sz="900" dirty="0" err="1">
                <a:solidFill>
                  <a:schemeClr val="bg1"/>
                </a:solidFill>
              </a:rPr>
              <a:t>namespaceSelector</a:t>
            </a:r>
            <a:r>
              <a:rPr lang="en-US" sz="900" dirty="0">
                <a:solidFill>
                  <a:schemeClr val="bg1"/>
                </a:solidFill>
              </a:rPr>
              <a:t>:</a:t>
            </a:r>
          </a:p>
          <a:p>
            <a:r>
              <a:rPr lang="en-US" sz="900" dirty="0">
                <a:solidFill>
                  <a:schemeClr val="bg1"/>
                </a:solidFill>
              </a:rPr>
              <a:t>        </a:t>
            </a:r>
            <a:r>
              <a:rPr lang="en-US" sz="900" dirty="0" err="1">
                <a:solidFill>
                  <a:schemeClr val="bg1"/>
                </a:solidFill>
              </a:rPr>
              <a:t>matchLabels</a:t>
            </a:r>
            <a:r>
              <a:rPr lang="en-US" sz="900" dirty="0">
                <a:solidFill>
                  <a:schemeClr val="bg1"/>
                </a:solidFill>
              </a:rPr>
              <a:t>:</a:t>
            </a:r>
          </a:p>
          <a:p>
            <a:r>
              <a:rPr lang="en-US" sz="900" dirty="0">
                <a:solidFill>
                  <a:schemeClr val="bg1"/>
                </a:solidFill>
              </a:rPr>
              <a:t>          project: </a:t>
            </a:r>
            <a:r>
              <a:rPr lang="en-US" sz="900" dirty="0" err="1">
                <a:solidFill>
                  <a:schemeClr val="bg1"/>
                </a:solidFill>
              </a:rPr>
              <a:t>myproject</a:t>
            </a:r>
            <a:endParaRPr lang="en-US" sz="900" dirty="0">
              <a:solidFill>
                <a:schemeClr val="bg1"/>
              </a:solidFill>
            </a:endParaRPr>
          </a:p>
          <a:p>
            <a:r>
              <a:rPr lang="en-US" sz="900" dirty="0">
                <a:solidFill>
                  <a:schemeClr val="bg1"/>
                </a:solidFill>
              </a:rPr>
              <a:t>    - </a:t>
            </a:r>
            <a:r>
              <a:rPr lang="en-US" sz="900" dirty="0" err="1">
                <a:solidFill>
                  <a:schemeClr val="bg1"/>
                </a:solidFill>
              </a:rPr>
              <a:t>podSelector</a:t>
            </a:r>
            <a:r>
              <a:rPr lang="en-US" sz="900" dirty="0">
                <a:solidFill>
                  <a:schemeClr val="bg1"/>
                </a:solidFill>
              </a:rPr>
              <a:t>:</a:t>
            </a:r>
          </a:p>
          <a:p>
            <a:r>
              <a:rPr lang="en-US" sz="900" dirty="0">
                <a:solidFill>
                  <a:schemeClr val="bg1"/>
                </a:solidFill>
              </a:rPr>
              <a:t>        </a:t>
            </a:r>
            <a:r>
              <a:rPr lang="en-US" sz="900" dirty="0" err="1">
                <a:solidFill>
                  <a:schemeClr val="bg1"/>
                </a:solidFill>
              </a:rPr>
              <a:t>matchLabels</a:t>
            </a:r>
            <a:r>
              <a:rPr lang="en-US" sz="900" dirty="0">
                <a:solidFill>
                  <a:schemeClr val="bg1"/>
                </a:solidFill>
              </a:rPr>
              <a:t>:</a:t>
            </a:r>
          </a:p>
          <a:p>
            <a:r>
              <a:rPr lang="en-US" sz="900" b="1" dirty="0">
                <a:solidFill>
                  <a:schemeClr val="bg1"/>
                </a:solidFill>
              </a:rPr>
              <a:t>          role: frontend</a:t>
            </a:r>
          </a:p>
          <a:p>
            <a:r>
              <a:rPr lang="en-US" sz="900" dirty="0">
                <a:solidFill>
                  <a:schemeClr val="bg1"/>
                </a:solidFill>
              </a:rPr>
              <a:t>  egress:</a:t>
            </a:r>
          </a:p>
          <a:p>
            <a:r>
              <a:rPr lang="en-US" sz="900" dirty="0">
                <a:solidFill>
                  <a:schemeClr val="bg1"/>
                </a:solidFill>
              </a:rPr>
              <a:t>  - to:</a:t>
            </a:r>
          </a:p>
          <a:p>
            <a:r>
              <a:rPr lang="en-US" sz="900" dirty="0">
                <a:solidFill>
                  <a:schemeClr val="bg1"/>
                </a:solidFill>
              </a:rPr>
              <a:t>    - </a:t>
            </a:r>
            <a:r>
              <a:rPr lang="en-US" sz="900" dirty="0" err="1">
                <a:solidFill>
                  <a:schemeClr val="bg1"/>
                </a:solidFill>
              </a:rPr>
              <a:t>ipBlock</a:t>
            </a:r>
            <a:r>
              <a:rPr lang="en-US" sz="900" dirty="0">
                <a:solidFill>
                  <a:schemeClr val="bg1"/>
                </a:solidFill>
              </a:rPr>
              <a:t>:</a:t>
            </a:r>
          </a:p>
          <a:p>
            <a:r>
              <a:rPr lang="en-US" sz="900" b="1" dirty="0">
                <a:solidFill>
                  <a:schemeClr val="bg1"/>
                </a:solidFill>
              </a:rPr>
              <a:t>        </a:t>
            </a:r>
            <a:r>
              <a:rPr lang="en-US" sz="900" b="1" dirty="0" err="1">
                <a:solidFill>
                  <a:schemeClr val="bg1"/>
                </a:solidFill>
              </a:rPr>
              <a:t>cidr</a:t>
            </a:r>
            <a:r>
              <a:rPr lang="en-US" sz="900" b="1" dirty="0">
                <a:solidFill>
                  <a:schemeClr val="bg1"/>
                </a:solidFill>
              </a:rPr>
              <a:t>: 10.0.0.0/24</a:t>
            </a:r>
          </a:p>
          <a:p>
            <a:r>
              <a:rPr lang="en-US" sz="900" b="1" dirty="0">
                <a:solidFill>
                  <a:schemeClr val="bg1"/>
                </a:solidFill>
              </a:rPr>
              <a:t>    ports:</a:t>
            </a:r>
          </a:p>
          <a:p>
            <a:r>
              <a:rPr lang="en-US" sz="900" b="1" dirty="0">
                <a:solidFill>
                  <a:schemeClr val="bg1"/>
                </a:solidFill>
              </a:rPr>
              <a:t>    - protocol: TCP</a:t>
            </a:r>
          </a:p>
          <a:p>
            <a:r>
              <a:rPr lang="en-US" sz="900" b="1" dirty="0">
                <a:solidFill>
                  <a:schemeClr val="bg1"/>
                </a:solidFill>
              </a:rPr>
              <a:t>      port: 5978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13FA522-5BC6-77DB-6722-4752E9AF2F9E}"/>
              </a:ext>
            </a:extLst>
          </p:cNvPr>
          <p:cNvSpPr/>
          <p:nvPr/>
        </p:nvSpPr>
        <p:spPr>
          <a:xfrm>
            <a:off x="7377635" y="1809097"/>
            <a:ext cx="1467882" cy="206600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b="1">
                <a:solidFill>
                  <a:schemeClr val="bg1"/>
                </a:solidFill>
              </a:rPr>
              <a:t>Destination</a:t>
            </a: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CCD8A86-EC4A-9B44-CD17-4D0D97A1383E}"/>
              </a:ext>
            </a:extLst>
          </p:cNvPr>
          <p:cNvSpPr/>
          <p:nvPr/>
        </p:nvSpPr>
        <p:spPr>
          <a:xfrm>
            <a:off x="7273497" y="3582292"/>
            <a:ext cx="1567282" cy="206600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b="1">
                <a:solidFill>
                  <a:schemeClr val="bg1"/>
                </a:solidFill>
              </a:rPr>
              <a:t>Source</a:t>
            </a: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432F6D4-8736-1398-3826-FB23DB61DFF8}"/>
              </a:ext>
            </a:extLst>
          </p:cNvPr>
          <p:cNvSpPr/>
          <p:nvPr/>
        </p:nvSpPr>
        <p:spPr>
          <a:xfrm>
            <a:off x="7273497" y="4170781"/>
            <a:ext cx="1624136" cy="463191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b="1">
                <a:solidFill>
                  <a:schemeClr val="bg1"/>
                </a:solidFill>
              </a:rPr>
              <a:t>Target IP and Port</a:t>
            </a: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64147D3-046E-BE17-012E-825C3DF609C5}"/>
              </a:ext>
            </a:extLst>
          </p:cNvPr>
          <p:cNvSpPr/>
          <p:nvPr/>
        </p:nvSpPr>
        <p:spPr>
          <a:xfrm>
            <a:off x="7339021" y="2793003"/>
            <a:ext cx="1454380" cy="206600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b="1">
                <a:solidFill>
                  <a:schemeClr val="bg1"/>
                </a:solidFill>
              </a:rPr>
              <a:t>Source IP</a:t>
            </a: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A972BEB-A6AA-0506-C664-F82F1E3B2484}"/>
              </a:ext>
            </a:extLst>
          </p:cNvPr>
          <p:cNvSpPr/>
          <p:nvPr/>
        </p:nvSpPr>
        <p:spPr>
          <a:xfrm>
            <a:off x="1263187" y="4402376"/>
            <a:ext cx="4357475" cy="612481"/>
          </a:xfrm>
          <a:prstGeom prst="roundRect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500" b="1" dirty="0">
                <a:solidFill>
                  <a:schemeClr val="bg1"/>
                </a:solidFill>
              </a:rPr>
              <a:t>Some free tools for easy visualization</a:t>
            </a:r>
            <a:br>
              <a:rPr lang="nb-NO" sz="1500" b="1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https://orca.tufin.io/netpol/</a:t>
            </a:r>
          </a:p>
          <a:p>
            <a:r>
              <a:rPr lang="nb-NO" sz="1200" dirty="0">
                <a:solidFill>
                  <a:schemeClr val="bg1"/>
                </a:solidFill>
              </a:rPr>
              <a:t>https://artturik.github.io/network-policy-viewer/</a:t>
            </a:r>
            <a:endParaRPr 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8945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783FAB-9F39-1700-CF44-C6F0CC8BAB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0137" y="1190708"/>
            <a:ext cx="8369947" cy="37321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Is a platform able to provide</a:t>
            </a:r>
          </a:p>
          <a:p>
            <a:endParaRPr lang="en-US" sz="1800" b="1" dirty="0"/>
          </a:p>
          <a:p>
            <a:r>
              <a:rPr lang="en-US" sz="1800" b="1" dirty="0"/>
              <a:t>Visibility
Security 
Traffic management</a:t>
            </a:r>
          </a:p>
          <a:p>
            <a:pPr marL="0" indent="0">
              <a:buNone/>
            </a:pPr>
            <a:r>
              <a:rPr lang="en-US" sz="1800" b="1" dirty="0"/>
              <a:t>
Moving management of this to the platform</a:t>
            </a:r>
          </a:p>
          <a:p>
            <a:pPr marL="0" indent="0">
              <a:buNone/>
            </a:pPr>
            <a:r>
              <a:rPr lang="en-US" sz="1800" b="1" dirty="0"/>
              <a:t>Removing the need to handle this on a application level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0BA3F2-A36C-BEDB-8716-A04319D7D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>
                <a:latin typeface="+mn-lt"/>
              </a:rPr>
              <a:t>Service Mesh</a:t>
            </a:r>
            <a:endParaRPr lang="en-US" b="1"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A833A0-975B-242C-D98C-01D6C39A8999}"/>
              </a:ext>
            </a:extLst>
          </p:cNvPr>
          <p:cNvSpPr/>
          <p:nvPr/>
        </p:nvSpPr>
        <p:spPr>
          <a:xfrm>
            <a:off x="4037111" y="2240083"/>
            <a:ext cx="1366185" cy="45763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b="1"/>
              <a:t>Service 1</a:t>
            </a:r>
            <a:endParaRPr lang="en-US" b="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EAC0F1-416F-A0D9-B20A-BB0C0EACD7F1}"/>
              </a:ext>
            </a:extLst>
          </p:cNvPr>
          <p:cNvSpPr/>
          <p:nvPr/>
        </p:nvSpPr>
        <p:spPr>
          <a:xfrm>
            <a:off x="4042639" y="2634112"/>
            <a:ext cx="1352304" cy="45763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b="1"/>
              <a:t>Sidecar proxy</a:t>
            </a:r>
            <a:endParaRPr lang="en-US" b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20591B-381B-A540-9401-BCBECD90C560}"/>
              </a:ext>
            </a:extLst>
          </p:cNvPr>
          <p:cNvSpPr/>
          <p:nvPr/>
        </p:nvSpPr>
        <p:spPr>
          <a:xfrm>
            <a:off x="3667388" y="1647930"/>
            <a:ext cx="4707915" cy="3256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b="1"/>
              <a:t>Control Plane</a:t>
            </a:r>
            <a:endParaRPr lang="en-US" b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4F5589-E07F-E9CD-10BD-8DE9049C6219}"/>
              </a:ext>
            </a:extLst>
          </p:cNvPr>
          <p:cNvSpPr/>
          <p:nvPr/>
        </p:nvSpPr>
        <p:spPr>
          <a:xfrm>
            <a:off x="6651609" y="2245685"/>
            <a:ext cx="1368764" cy="45763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b="1"/>
              <a:t>Service 2</a:t>
            </a:r>
            <a:endParaRPr lang="en-US" b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046115-7B7F-506D-4D50-455F09EC7CF2}"/>
              </a:ext>
            </a:extLst>
          </p:cNvPr>
          <p:cNvSpPr/>
          <p:nvPr/>
        </p:nvSpPr>
        <p:spPr>
          <a:xfrm>
            <a:off x="6655829" y="2639714"/>
            <a:ext cx="1354857" cy="45763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b="1"/>
              <a:t>Sidecar proxy</a:t>
            </a:r>
            <a:endParaRPr lang="en-US" b="1"/>
          </a:p>
        </p:txBody>
      </p: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3D85F201-9A0F-8B75-D8FD-5C2AB141159C}"/>
              </a:ext>
            </a:extLst>
          </p:cNvPr>
          <p:cNvSpPr/>
          <p:nvPr/>
        </p:nvSpPr>
        <p:spPr>
          <a:xfrm>
            <a:off x="5389006" y="2492829"/>
            <a:ext cx="1257300" cy="557213"/>
          </a:xfrm>
          <a:prstGeom prst="left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100" b="1">
                <a:solidFill>
                  <a:schemeClr val="tx1"/>
                </a:solidFill>
              </a:rPr>
              <a:t>With mTLS</a:t>
            </a:r>
            <a:endParaRPr lang="en-US" sz="1100" b="1">
              <a:solidFill>
                <a:schemeClr val="tx1"/>
              </a:solidFill>
            </a:endParaRPr>
          </a:p>
        </p:txBody>
      </p:sp>
      <p:sp>
        <p:nvSpPr>
          <p:cNvPr id="10" name="Arrow: Bent 9">
            <a:extLst>
              <a:ext uri="{FF2B5EF4-FFF2-40B4-BE49-F238E27FC236}">
                <a16:creationId xmlns:a16="http://schemas.microsoft.com/office/drawing/2014/main" id="{E17C9CC1-899D-6461-6A8A-583B4F192133}"/>
              </a:ext>
            </a:extLst>
          </p:cNvPr>
          <p:cNvSpPr/>
          <p:nvPr/>
        </p:nvSpPr>
        <p:spPr>
          <a:xfrm rot="16200000">
            <a:off x="3434000" y="2338049"/>
            <a:ext cx="942975" cy="252410"/>
          </a:xfrm>
          <a:prstGeom prst="bentArrow">
            <a:avLst>
              <a:gd name="adj1" fmla="val 25000"/>
              <a:gd name="adj2" fmla="val 21527"/>
              <a:gd name="adj3" fmla="val 25000"/>
              <a:gd name="adj4" fmla="val 43750"/>
            </a:avLst>
          </a:prstGeom>
          <a:solidFill>
            <a:schemeClr val="bg1"/>
          </a:solidFill>
          <a:ln>
            <a:solidFill>
              <a:schemeClr val="bg1"/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Bent 10">
            <a:extLst>
              <a:ext uri="{FF2B5EF4-FFF2-40B4-BE49-F238E27FC236}">
                <a16:creationId xmlns:a16="http://schemas.microsoft.com/office/drawing/2014/main" id="{A0D66096-3BB6-F51B-108B-2DFA48B5DD02}"/>
              </a:ext>
            </a:extLst>
          </p:cNvPr>
          <p:cNvSpPr/>
          <p:nvPr/>
        </p:nvSpPr>
        <p:spPr>
          <a:xfrm rot="5400000" flipH="1">
            <a:off x="7661008" y="2354797"/>
            <a:ext cx="942975" cy="252410"/>
          </a:xfrm>
          <a:prstGeom prst="bentArrow">
            <a:avLst>
              <a:gd name="adj1" fmla="val 25000"/>
              <a:gd name="adj2" fmla="val 21527"/>
              <a:gd name="adj3" fmla="val 25000"/>
              <a:gd name="adj4" fmla="val 43750"/>
            </a:avLst>
          </a:prstGeom>
          <a:solidFill>
            <a:schemeClr val="bg1"/>
          </a:solidFill>
          <a:ln>
            <a:solidFill>
              <a:schemeClr val="bg1"/>
            </a:solidFill>
            <a:prstDash val="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321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0BA3F2-A36C-BEDB-8716-A04319D7D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>
                <a:latin typeface="+mn-lt"/>
              </a:rPr>
              <a:t>Service Mesh - Architecture</a:t>
            </a:r>
            <a:endParaRPr lang="en-US" b="1" dirty="0">
              <a:latin typeface="+mn-lt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5A5F4B74-B662-6C74-DD5B-8F61FA7F71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5388" y="1077636"/>
            <a:ext cx="8062059" cy="366404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1600" b="1" dirty="0"/>
              <a:t>Different functionality and approach from</a:t>
            </a:r>
            <a:br>
              <a:rPr lang="en-US" sz="1600" b="1" dirty="0"/>
            </a:br>
            <a:r>
              <a:rPr lang="en-US" sz="1600" b="1" dirty="0"/>
              <a:t>vendor to vendor
Sidecar proxy or using </a:t>
            </a:r>
            <a:r>
              <a:rPr lang="en-US" sz="1600" b="1" dirty="0" err="1"/>
              <a:t>eBFP</a:t>
            </a:r>
            <a:r>
              <a:rPr lang="en-US" sz="1600" b="1" dirty="0"/>
              <a:t>
Cilium uses </a:t>
            </a:r>
            <a:r>
              <a:rPr lang="en-US" sz="1600" b="1" dirty="0" err="1"/>
              <a:t>eBFP</a:t>
            </a:r>
            <a:r>
              <a:rPr lang="en-US" sz="1600" b="1" dirty="0"/>
              <a:t>
Istio uses iptables
</a:t>
            </a:r>
            <a:r>
              <a:rPr lang="en-US" sz="1600" b="1" dirty="0" err="1"/>
              <a:t>mTLS</a:t>
            </a:r>
            <a:r>
              <a:rPr lang="en-US" sz="1600" b="1" dirty="0"/>
              <a:t> on services that support it
Visibility into network flow
Allows for layer 7 management
Being replaced now with new architecture</a:t>
            </a:r>
          </a:p>
        </p:txBody>
      </p:sp>
      <p:pic>
        <p:nvPicPr>
          <p:cNvPr id="1026" name="Picture 2" descr="What is a Service Mesh and Do You Need One? | MuleSoft Blog">
            <a:extLst>
              <a:ext uri="{FF2B5EF4-FFF2-40B4-BE49-F238E27FC236}">
                <a16:creationId xmlns:a16="http://schemas.microsoft.com/office/drawing/2014/main" id="{CEC812FE-580F-85A0-1A21-5BCB01DEA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025" y="1620809"/>
            <a:ext cx="4407035" cy="235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593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3655A91A-6EDF-5D77-606B-B31FD36F5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2800" b="1" dirty="0">
                <a:latin typeface="+mn-lt"/>
              </a:rPr>
              <a:t>Service </a:t>
            </a:r>
            <a:r>
              <a:rPr lang="nb-NO" sz="2800" b="1" dirty="0" err="1">
                <a:latin typeface="+mn-lt"/>
              </a:rPr>
              <a:t>Mesh</a:t>
            </a:r>
            <a:r>
              <a:rPr lang="nb-NO" sz="2800" b="1" dirty="0">
                <a:latin typeface="+mn-lt"/>
              </a:rPr>
              <a:t> </a:t>
            </a:r>
            <a:r>
              <a:rPr lang="nb-NO" sz="2800" b="1" dirty="0" err="1">
                <a:latin typeface="+mn-lt"/>
              </a:rPr>
              <a:t>vs</a:t>
            </a:r>
            <a:r>
              <a:rPr lang="nb-NO" sz="2800" b="1" dirty="0">
                <a:latin typeface="+mn-lt"/>
              </a:rPr>
              <a:t> Network </a:t>
            </a:r>
            <a:r>
              <a:rPr lang="nb-NO" sz="2800" b="1" dirty="0" err="1">
                <a:latin typeface="+mn-lt"/>
              </a:rPr>
              <a:t>Policies</a:t>
            </a:r>
            <a:endParaRPr lang="nb-NO" sz="2800" b="1" dirty="0">
              <a:latin typeface="+mn-lt"/>
            </a:endParaRPr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39C88A86-17B4-7DBE-CFA0-D48D1CE064F4}"/>
              </a:ext>
            </a:extLst>
          </p:cNvPr>
          <p:cNvSpPr txBox="1"/>
          <p:nvPr/>
        </p:nvSpPr>
        <p:spPr>
          <a:xfrm>
            <a:off x="753981" y="1423912"/>
            <a:ext cx="432487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400" b="1" dirty="0" err="1">
                <a:solidFill>
                  <a:schemeClr val="bg1"/>
                </a:solidFill>
                <a:effectLst/>
              </a:rPr>
              <a:t>apiVersion</a:t>
            </a:r>
            <a:r>
              <a:rPr lang="nb-NO" sz="1400" b="1" dirty="0">
                <a:solidFill>
                  <a:schemeClr val="bg1"/>
                </a:solidFill>
                <a:effectLst/>
              </a:rPr>
              <a:t>: </a:t>
            </a:r>
            <a:r>
              <a:rPr lang="nb-NO" sz="1400" b="1" dirty="0" err="1">
                <a:solidFill>
                  <a:schemeClr val="bg1"/>
                </a:solidFill>
                <a:effectLst/>
              </a:rPr>
              <a:t>policy.linkerd.io</a:t>
            </a:r>
            <a:r>
              <a:rPr lang="nb-NO" sz="1400" b="1" dirty="0">
                <a:solidFill>
                  <a:schemeClr val="bg1"/>
                </a:solidFill>
                <a:effectLst/>
              </a:rPr>
              <a:t>/v1beta1 </a:t>
            </a:r>
          </a:p>
          <a:p>
            <a:r>
              <a:rPr lang="nb-NO" sz="1400" b="1" dirty="0" err="1">
                <a:solidFill>
                  <a:schemeClr val="bg1"/>
                </a:solidFill>
                <a:effectLst/>
              </a:rPr>
              <a:t>kind</a:t>
            </a:r>
            <a:r>
              <a:rPr lang="nb-NO" sz="1400" b="1" dirty="0">
                <a:solidFill>
                  <a:schemeClr val="bg1"/>
                </a:solidFill>
                <a:effectLst/>
              </a:rPr>
              <a:t>: </a:t>
            </a:r>
            <a:r>
              <a:rPr lang="nb-NO" sz="1400" b="1" dirty="0" err="1">
                <a:solidFill>
                  <a:schemeClr val="bg1"/>
                </a:solidFill>
                <a:effectLst/>
              </a:rPr>
              <a:t>HTTPRoute</a:t>
            </a:r>
            <a:endParaRPr lang="nb-NO" sz="1400" b="1" dirty="0">
              <a:solidFill>
                <a:schemeClr val="bg1"/>
              </a:solidFill>
              <a:effectLst/>
            </a:endParaRPr>
          </a:p>
          <a:p>
            <a:r>
              <a:rPr lang="nb-NO" sz="1400" b="1" dirty="0">
                <a:solidFill>
                  <a:schemeClr val="bg1"/>
                </a:solidFill>
                <a:effectLst/>
              </a:rPr>
              <a:t>metadata: </a:t>
            </a:r>
          </a:p>
          <a:p>
            <a:r>
              <a:rPr lang="nb-NO" sz="1400" b="1" dirty="0" err="1">
                <a:solidFill>
                  <a:schemeClr val="bg1"/>
                </a:solidFill>
                <a:effectLst/>
              </a:rPr>
              <a:t>name</a:t>
            </a:r>
            <a:r>
              <a:rPr lang="nb-NO" sz="1400" b="1" dirty="0">
                <a:solidFill>
                  <a:schemeClr val="bg1"/>
                </a:solidFill>
                <a:effectLst/>
              </a:rPr>
              <a:t>: </a:t>
            </a:r>
            <a:r>
              <a:rPr lang="nb-NO" sz="1400" b="1" dirty="0" err="1">
                <a:solidFill>
                  <a:schemeClr val="bg1"/>
                </a:solidFill>
                <a:effectLst/>
              </a:rPr>
              <a:t>authors-get-route</a:t>
            </a:r>
            <a:r>
              <a:rPr lang="nb-NO" sz="1400" b="1" dirty="0">
                <a:solidFill>
                  <a:schemeClr val="bg1"/>
                </a:solidFill>
                <a:effectLst/>
              </a:rPr>
              <a:t> </a:t>
            </a:r>
          </a:p>
          <a:p>
            <a:r>
              <a:rPr lang="nb-NO" sz="1400" b="1" dirty="0" err="1">
                <a:solidFill>
                  <a:schemeClr val="bg1"/>
                </a:solidFill>
                <a:effectLst/>
              </a:rPr>
              <a:t>namespace</a:t>
            </a:r>
            <a:r>
              <a:rPr lang="nb-NO" sz="1400" b="1" dirty="0">
                <a:solidFill>
                  <a:schemeClr val="bg1"/>
                </a:solidFill>
                <a:effectLst/>
              </a:rPr>
              <a:t>: </a:t>
            </a:r>
            <a:r>
              <a:rPr lang="nb-NO" sz="1400" b="1" dirty="0" err="1">
                <a:solidFill>
                  <a:schemeClr val="bg1"/>
                </a:solidFill>
                <a:effectLst/>
              </a:rPr>
              <a:t>frontend</a:t>
            </a:r>
            <a:r>
              <a:rPr lang="nb-NO" sz="1400" b="1" dirty="0">
                <a:solidFill>
                  <a:schemeClr val="bg1"/>
                </a:solidFill>
                <a:effectLst/>
              </a:rPr>
              <a:t> </a:t>
            </a:r>
          </a:p>
          <a:p>
            <a:r>
              <a:rPr lang="nb-NO" sz="1400" b="1" dirty="0" err="1">
                <a:solidFill>
                  <a:schemeClr val="bg1"/>
                </a:solidFill>
                <a:effectLst/>
              </a:rPr>
              <a:t>spec</a:t>
            </a:r>
            <a:r>
              <a:rPr lang="nb-NO" sz="1400" b="1" dirty="0">
                <a:solidFill>
                  <a:schemeClr val="bg1"/>
                </a:solidFill>
                <a:effectLst/>
              </a:rPr>
              <a:t>: </a:t>
            </a:r>
          </a:p>
          <a:p>
            <a:r>
              <a:rPr lang="nb-NO" sz="1400" b="1" dirty="0">
                <a:solidFill>
                  <a:schemeClr val="bg1"/>
                </a:solidFill>
              </a:rPr>
              <a:t>	</a:t>
            </a:r>
            <a:r>
              <a:rPr lang="nb-NO" sz="1400" b="1" dirty="0" err="1">
                <a:solidFill>
                  <a:schemeClr val="bg1"/>
                </a:solidFill>
                <a:effectLst/>
              </a:rPr>
              <a:t>parentRefs</a:t>
            </a:r>
            <a:r>
              <a:rPr lang="nb-NO" sz="1400" b="1" dirty="0">
                <a:solidFill>
                  <a:schemeClr val="bg1"/>
                </a:solidFill>
                <a:effectLst/>
              </a:rPr>
              <a:t>: </a:t>
            </a:r>
            <a:endParaRPr lang="nb-NO" sz="1400" b="1" dirty="0">
              <a:solidFill>
                <a:schemeClr val="bg1"/>
              </a:solidFill>
            </a:endParaRPr>
          </a:p>
          <a:p>
            <a:r>
              <a:rPr lang="nb-NO" sz="1400" b="1" dirty="0">
                <a:solidFill>
                  <a:schemeClr val="bg1"/>
                </a:solidFill>
                <a:effectLst/>
              </a:rPr>
              <a:t> 	-</a:t>
            </a:r>
            <a:r>
              <a:rPr lang="nb-NO" sz="1400" b="1" dirty="0" err="1">
                <a:solidFill>
                  <a:schemeClr val="bg1"/>
                </a:solidFill>
                <a:effectLst/>
              </a:rPr>
              <a:t>name</a:t>
            </a:r>
            <a:r>
              <a:rPr lang="nb-NO" sz="1400" b="1" dirty="0">
                <a:solidFill>
                  <a:schemeClr val="bg1"/>
                </a:solidFill>
                <a:effectLst/>
              </a:rPr>
              <a:t>: </a:t>
            </a:r>
            <a:r>
              <a:rPr lang="nb-NO" sz="1400" b="1" dirty="0" err="1">
                <a:solidFill>
                  <a:schemeClr val="bg1"/>
                </a:solidFill>
                <a:effectLst/>
              </a:rPr>
              <a:t>authors</a:t>
            </a:r>
            <a:r>
              <a:rPr lang="nb-NO" sz="1400" b="1" dirty="0">
                <a:solidFill>
                  <a:schemeClr val="bg1"/>
                </a:solidFill>
                <a:effectLst/>
              </a:rPr>
              <a:t>-server</a:t>
            </a:r>
          </a:p>
          <a:p>
            <a:r>
              <a:rPr lang="nb-NO" sz="1400" b="1" dirty="0">
                <a:solidFill>
                  <a:schemeClr val="bg1"/>
                </a:solidFill>
                <a:effectLst/>
              </a:rPr>
              <a:t>	</a:t>
            </a:r>
            <a:r>
              <a:rPr lang="nb-NO" sz="1400" b="1" dirty="0" err="1">
                <a:solidFill>
                  <a:schemeClr val="bg1"/>
                </a:solidFill>
                <a:effectLst/>
              </a:rPr>
              <a:t>kind</a:t>
            </a:r>
            <a:r>
              <a:rPr lang="nb-NO" sz="1400" b="1" dirty="0">
                <a:solidFill>
                  <a:schemeClr val="bg1"/>
                </a:solidFill>
                <a:effectLst/>
              </a:rPr>
              <a:t>: Server</a:t>
            </a:r>
          </a:p>
          <a:p>
            <a:r>
              <a:rPr lang="nb-NO" sz="1400" b="1" dirty="0">
                <a:solidFill>
                  <a:schemeClr val="bg1"/>
                </a:solidFill>
                <a:effectLst/>
              </a:rPr>
              <a:t>	</a:t>
            </a:r>
            <a:r>
              <a:rPr lang="nb-NO" sz="1400" b="1" dirty="0" err="1">
                <a:solidFill>
                  <a:schemeClr val="bg1"/>
                </a:solidFill>
                <a:effectLst/>
              </a:rPr>
              <a:t>group</a:t>
            </a:r>
            <a:r>
              <a:rPr lang="nb-NO" sz="1400" b="1" dirty="0">
                <a:solidFill>
                  <a:schemeClr val="bg1"/>
                </a:solidFill>
                <a:effectLst/>
              </a:rPr>
              <a:t>: </a:t>
            </a:r>
            <a:r>
              <a:rPr lang="nb-NO" sz="1400" b="1" dirty="0" err="1">
                <a:solidFill>
                  <a:schemeClr val="bg1"/>
                </a:solidFill>
                <a:effectLst/>
              </a:rPr>
              <a:t>policy.linkerd.io</a:t>
            </a:r>
            <a:r>
              <a:rPr lang="nb-NO" sz="1400" b="1" dirty="0">
                <a:solidFill>
                  <a:schemeClr val="bg1"/>
                </a:solidFill>
                <a:effectLst/>
              </a:rPr>
              <a:t> </a:t>
            </a:r>
          </a:p>
          <a:p>
            <a:r>
              <a:rPr lang="nb-NO" sz="1400" b="1" dirty="0">
                <a:solidFill>
                  <a:schemeClr val="bg1"/>
                </a:solidFill>
                <a:effectLst/>
              </a:rPr>
              <a:t>	</a:t>
            </a:r>
            <a:r>
              <a:rPr lang="nb-NO" sz="1400" b="1" dirty="0" err="1">
                <a:solidFill>
                  <a:schemeClr val="bg1"/>
                </a:solidFill>
                <a:effectLst/>
              </a:rPr>
              <a:t>rules</a:t>
            </a:r>
            <a:r>
              <a:rPr lang="nb-NO" sz="1400" b="1" dirty="0">
                <a:solidFill>
                  <a:schemeClr val="bg1"/>
                </a:solidFill>
                <a:effectLst/>
              </a:rPr>
              <a:t>: 					</a:t>
            </a:r>
          </a:p>
          <a:p>
            <a:r>
              <a:rPr lang="nb-NO" sz="1400" b="1" dirty="0">
                <a:solidFill>
                  <a:schemeClr val="bg1"/>
                </a:solidFill>
                <a:effectLst/>
              </a:rPr>
              <a:t>	- Matches: 		</a:t>
            </a:r>
          </a:p>
          <a:p>
            <a:r>
              <a:rPr lang="nb-NO" sz="1400" b="1" dirty="0">
                <a:solidFill>
                  <a:schemeClr val="bg1"/>
                </a:solidFill>
                <a:effectLst/>
              </a:rPr>
              <a:t>	- </a:t>
            </a:r>
            <a:r>
              <a:rPr lang="nb-NO" sz="1400" b="1" dirty="0" err="1">
                <a:solidFill>
                  <a:schemeClr val="bg1"/>
                </a:solidFill>
                <a:effectLst/>
              </a:rPr>
              <a:t>path</a:t>
            </a:r>
            <a:r>
              <a:rPr lang="nb-NO" sz="1400" b="1" dirty="0">
                <a:solidFill>
                  <a:schemeClr val="bg1"/>
                </a:solidFill>
                <a:effectLst/>
              </a:rPr>
              <a:t>: </a:t>
            </a:r>
          </a:p>
          <a:p>
            <a:r>
              <a:rPr lang="nb-NO" sz="1400" b="1" dirty="0">
                <a:solidFill>
                  <a:schemeClr val="bg1"/>
                </a:solidFill>
                <a:effectLst/>
              </a:rPr>
              <a:t>	</a:t>
            </a:r>
            <a:r>
              <a:rPr lang="nb-NO" sz="1400" b="1" dirty="0" err="1">
                <a:solidFill>
                  <a:schemeClr val="bg1"/>
                </a:solidFill>
                <a:effectLst/>
              </a:rPr>
              <a:t>value</a:t>
            </a:r>
            <a:r>
              <a:rPr lang="nb-NO" sz="1400" b="1" dirty="0">
                <a:solidFill>
                  <a:schemeClr val="bg1"/>
                </a:solidFill>
                <a:effectLst/>
              </a:rPr>
              <a:t>: "/</a:t>
            </a:r>
            <a:r>
              <a:rPr lang="nb-NO" sz="1400" b="1" dirty="0" err="1">
                <a:solidFill>
                  <a:schemeClr val="bg1"/>
                </a:solidFill>
                <a:effectLst/>
              </a:rPr>
              <a:t>cms</a:t>
            </a:r>
            <a:r>
              <a:rPr lang="nb-NO" sz="1400" b="1" dirty="0">
                <a:solidFill>
                  <a:schemeClr val="bg1"/>
                </a:solidFill>
                <a:effectLst/>
              </a:rPr>
              <a:t>/" </a:t>
            </a:r>
          </a:p>
          <a:p>
            <a:r>
              <a:rPr lang="nb-NO" sz="1400" b="1" dirty="0">
                <a:solidFill>
                  <a:schemeClr val="bg1"/>
                </a:solidFill>
                <a:effectLst/>
              </a:rPr>
              <a:t>	type: "</a:t>
            </a:r>
            <a:r>
              <a:rPr lang="nb-NO" sz="1400" b="1" dirty="0" err="1">
                <a:solidFill>
                  <a:schemeClr val="bg1"/>
                </a:solidFill>
                <a:effectLst/>
              </a:rPr>
              <a:t>PathPrefix</a:t>
            </a:r>
            <a:r>
              <a:rPr lang="nb-NO" sz="1400" b="1" dirty="0">
                <a:solidFill>
                  <a:schemeClr val="bg1"/>
                </a:solidFill>
                <a:effectLst/>
              </a:rPr>
              <a:t>" </a:t>
            </a:r>
          </a:p>
          <a:p>
            <a:r>
              <a:rPr lang="nb-NO" sz="1400" b="1" dirty="0">
                <a:solidFill>
                  <a:schemeClr val="bg1"/>
                </a:solidFill>
                <a:effectLst/>
              </a:rPr>
              <a:t>	</a:t>
            </a:r>
            <a:r>
              <a:rPr lang="nb-NO" sz="1400" b="1" dirty="0" err="1">
                <a:solidFill>
                  <a:schemeClr val="bg1"/>
                </a:solidFill>
                <a:effectLst/>
              </a:rPr>
              <a:t>method</a:t>
            </a:r>
            <a:r>
              <a:rPr lang="nb-NO" sz="1400" b="1" dirty="0">
                <a:solidFill>
                  <a:schemeClr val="bg1"/>
                </a:solidFill>
                <a:effectLst/>
              </a:rPr>
              <a:t>: GET</a:t>
            </a:r>
            <a:endParaRPr lang="nb-NO" sz="1400" b="1" dirty="0">
              <a:solidFill>
                <a:schemeClr val="bg1"/>
              </a:solidFill>
            </a:endParaRP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6AC0164A-A1D9-4711-3630-E4F5577DC71B}"/>
              </a:ext>
            </a:extLst>
          </p:cNvPr>
          <p:cNvSpPr txBox="1"/>
          <p:nvPr/>
        </p:nvSpPr>
        <p:spPr>
          <a:xfrm>
            <a:off x="4720473" y="1331915"/>
            <a:ext cx="6073218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400" b="1" dirty="0" err="1">
                <a:solidFill>
                  <a:schemeClr val="bg1"/>
                </a:solidFill>
              </a:rPr>
              <a:t>apiVersion</a:t>
            </a:r>
            <a:r>
              <a:rPr lang="nb-NO" sz="1400" b="1" dirty="0">
                <a:solidFill>
                  <a:schemeClr val="bg1"/>
                </a:solidFill>
              </a:rPr>
              <a:t>: networking.k8s.io/v1 </a:t>
            </a:r>
          </a:p>
          <a:p>
            <a:r>
              <a:rPr lang="nb-NO" sz="1400" b="1" dirty="0" err="1">
                <a:solidFill>
                  <a:schemeClr val="bg1"/>
                </a:solidFill>
              </a:rPr>
              <a:t>kind</a:t>
            </a:r>
            <a:r>
              <a:rPr lang="nb-NO" sz="1400" b="1" dirty="0">
                <a:solidFill>
                  <a:schemeClr val="bg1"/>
                </a:solidFill>
              </a:rPr>
              <a:t>: </a:t>
            </a:r>
            <a:r>
              <a:rPr lang="nb-NO" sz="1400" b="1" dirty="0" err="1">
                <a:solidFill>
                  <a:schemeClr val="bg1"/>
                </a:solidFill>
              </a:rPr>
              <a:t>NetworkPolicy</a:t>
            </a:r>
            <a:r>
              <a:rPr lang="nb-NO" sz="1400" b="1" dirty="0">
                <a:solidFill>
                  <a:schemeClr val="bg1"/>
                </a:solidFill>
              </a:rPr>
              <a:t> </a:t>
            </a:r>
          </a:p>
          <a:p>
            <a:r>
              <a:rPr lang="nb-NO" sz="1400" b="1" dirty="0">
                <a:solidFill>
                  <a:schemeClr val="bg1"/>
                </a:solidFill>
              </a:rPr>
              <a:t>metadata: </a:t>
            </a:r>
          </a:p>
          <a:p>
            <a:r>
              <a:rPr lang="nb-NO" sz="1400" b="1" dirty="0" err="1">
                <a:solidFill>
                  <a:schemeClr val="bg1"/>
                </a:solidFill>
              </a:rPr>
              <a:t>name</a:t>
            </a:r>
            <a:r>
              <a:rPr lang="nb-NO" sz="1400" b="1" dirty="0">
                <a:solidFill>
                  <a:schemeClr val="bg1"/>
                </a:solidFill>
              </a:rPr>
              <a:t>: demo-policy </a:t>
            </a:r>
          </a:p>
          <a:p>
            <a:r>
              <a:rPr lang="nb-NO" sz="1400" b="1" dirty="0" err="1">
                <a:solidFill>
                  <a:schemeClr val="bg1"/>
                </a:solidFill>
              </a:rPr>
              <a:t>namespace</a:t>
            </a:r>
            <a:r>
              <a:rPr lang="nb-NO" sz="1400" b="1" dirty="0">
                <a:solidFill>
                  <a:schemeClr val="bg1"/>
                </a:solidFill>
              </a:rPr>
              <a:t>: </a:t>
            </a:r>
            <a:r>
              <a:rPr lang="nb-NO" sz="1400" b="1" dirty="0" err="1">
                <a:solidFill>
                  <a:schemeClr val="bg1"/>
                </a:solidFill>
              </a:rPr>
              <a:t>frontend</a:t>
            </a:r>
            <a:endParaRPr lang="nb-NO" sz="1400" b="1" dirty="0">
              <a:solidFill>
                <a:schemeClr val="bg1"/>
              </a:solidFill>
            </a:endParaRPr>
          </a:p>
          <a:p>
            <a:r>
              <a:rPr lang="nb-NO" sz="1400" b="1" dirty="0" err="1">
                <a:solidFill>
                  <a:schemeClr val="bg1"/>
                </a:solidFill>
              </a:rPr>
              <a:t>spec</a:t>
            </a:r>
            <a:r>
              <a:rPr lang="nb-NO" sz="1400" b="1" dirty="0">
                <a:solidFill>
                  <a:schemeClr val="bg1"/>
                </a:solidFill>
              </a:rPr>
              <a:t>: </a:t>
            </a:r>
          </a:p>
          <a:p>
            <a:r>
              <a:rPr lang="nb-NO" sz="1400" b="1" dirty="0">
                <a:solidFill>
                  <a:schemeClr val="bg1"/>
                </a:solidFill>
              </a:rPr>
              <a:t>	</a:t>
            </a:r>
            <a:r>
              <a:rPr lang="nb-NO" sz="1400" b="1" dirty="0" err="1">
                <a:solidFill>
                  <a:schemeClr val="bg1"/>
                </a:solidFill>
              </a:rPr>
              <a:t>podSelector</a:t>
            </a:r>
            <a:r>
              <a:rPr lang="nb-NO" sz="1400" b="1" dirty="0">
                <a:solidFill>
                  <a:schemeClr val="bg1"/>
                </a:solidFill>
              </a:rPr>
              <a:t>: </a:t>
            </a:r>
          </a:p>
          <a:p>
            <a:r>
              <a:rPr lang="nb-NO" sz="1400" b="1" dirty="0">
                <a:solidFill>
                  <a:schemeClr val="bg1"/>
                </a:solidFill>
              </a:rPr>
              <a:t>	</a:t>
            </a:r>
            <a:r>
              <a:rPr lang="nb-NO" sz="1400" b="1" dirty="0" err="1">
                <a:solidFill>
                  <a:schemeClr val="bg1"/>
                </a:solidFill>
              </a:rPr>
              <a:t>matchLabels</a:t>
            </a:r>
            <a:r>
              <a:rPr lang="nb-NO" sz="1400" b="1" dirty="0">
                <a:solidFill>
                  <a:schemeClr val="bg1"/>
                </a:solidFill>
              </a:rPr>
              <a:t>:</a:t>
            </a:r>
          </a:p>
          <a:p>
            <a:r>
              <a:rPr lang="nb-NO" sz="1400" b="1" dirty="0">
                <a:solidFill>
                  <a:schemeClr val="bg1"/>
                </a:solidFill>
              </a:rPr>
              <a:t>	app: server </a:t>
            </a:r>
          </a:p>
          <a:p>
            <a:r>
              <a:rPr lang="nb-NO" sz="1400" b="1" dirty="0">
                <a:solidFill>
                  <a:schemeClr val="bg1"/>
                </a:solidFill>
              </a:rPr>
              <a:t>	ingress: </a:t>
            </a:r>
          </a:p>
          <a:p>
            <a:r>
              <a:rPr lang="nb-NO" sz="1400" b="1" dirty="0">
                <a:solidFill>
                  <a:schemeClr val="bg1"/>
                </a:solidFill>
              </a:rPr>
              <a:t>	- from:</a:t>
            </a:r>
          </a:p>
          <a:p>
            <a:r>
              <a:rPr lang="nb-NO" sz="1400" b="1" dirty="0">
                <a:solidFill>
                  <a:schemeClr val="bg1"/>
                </a:solidFill>
              </a:rPr>
              <a:t>	- </a:t>
            </a:r>
            <a:r>
              <a:rPr lang="nb-NO" sz="1400" b="1" dirty="0" err="1">
                <a:solidFill>
                  <a:schemeClr val="bg1"/>
                </a:solidFill>
              </a:rPr>
              <a:t>podSelector</a:t>
            </a:r>
            <a:r>
              <a:rPr lang="nb-NO" sz="1400" b="1" dirty="0">
                <a:solidFill>
                  <a:schemeClr val="bg1"/>
                </a:solidFill>
              </a:rPr>
              <a:t>:</a:t>
            </a:r>
          </a:p>
          <a:p>
            <a:r>
              <a:rPr lang="nb-NO" sz="1400" b="1" dirty="0">
                <a:solidFill>
                  <a:schemeClr val="bg1"/>
                </a:solidFill>
              </a:rPr>
              <a:t>	   </a:t>
            </a:r>
            <a:r>
              <a:rPr lang="nb-NO" sz="1400" b="1" dirty="0" err="1">
                <a:solidFill>
                  <a:schemeClr val="bg1"/>
                </a:solidFill>
              </a:rPr>
              <a:t>matchLabels</a:t>
            </a:r>
            <a:r>
              <a:rPr lang="nb-NO" sz="1400" b="1" dirty="0">
                <a:solidFill>
                  <a:schemeClr val="bg1"/>
                </a:solidFill>
              </a:rPr>
              <a:t>:</a:t>
            </a:r>
          </a:p>
          <a:p>
            <a:r>
              <a:rPr lang="nb-NO" sz="1400" b="1" dirty="0">
                <a:solidFill>
                  <a:schemeClr val="bg1"/>
                </a:solidFill>
              </a:rPr>
              <a:t>	 app: </a:t>
            </a:r>
            <a:r>
              <a:rPr lang="nb-NO" sz="1400" b="1" dirty="0" err="1">
                <a:solidFill>
                  <a:schemeClr val="bg1"/>
                </a:solidFill>
              </a:rPr>
              <a:t>client</a:t>
            </a:r>
            <a:r>
              <a:rPr lang="nb-NO" sz="1400" b="1" dirty="0">
                <a:solidFill>
                  <a:schemeClr val="bg1"/>
                </a:solidFill>
              </a:rPr>
              <a:t> </a:t>
            </a:r>
          </a:p>
          <a:p>
            <a:r>
              <a:rPr lang="nb-NO" sz="1400" b="1" dirty="0">
                <a:solidFill>
                  <a:schemeClr val="bg1"/>
                </a:solidFill>
              </a:rPr>
              <a:t>	- ports:  </a:t>
            </a:r>
          </a:p>
          <a:p>
            <a:r>
              <a:rPr lang="nb-NO" sz="1400" b="1" dirty="0">
                <a:solidFill>
                  <a:schemeClr val="bg1"/>
                </a:solidFill>
              </a:rPr>
              <a:t>	- port: 80</a:t>
            </a:r>
          </a:p>
          <a:p>
            <a:r>
              <a:rPr lang="nb-NO" sz="1400" b="1" dirty="0">
                <a:solidFill>
                  <a:schemeClr val="bg1"/>
                </a:solidFill>
              </a:rPr>
              <a:t>	  </a:t>
            </a:r>
            <a:r>
              <a:rPr lang="nb-NO" sz="1400" b="1" dirty="0" err="1">
                <a:solidFill>
                  <a:schemeClr val="bg1"/>
                </a:solidFill>
              </a:rPr>
              <a:t>protocol</a:t>
            </a:r>
            <a:r>
              <a:rPr lang="nb-NO" sz="1400" b="1" dirty="0">
                <a:solidFill>
                  <a:schemeClr val="bg1"/>
                </a:solidFill>
              </a:rPr>
              <a:t>: TCP</a:t>
            </a:r>
          </a:p>
        </p:txBody>
      </p:sp>
      <p:sp>
        <p:nvSpPr>
          <p:cNvPr id="8" name="Rectangle: Rounded Corners 8">
            <a:extLst>
              <a:ext uri="{FF2B5EF4-FFF2-40B4-BE49-F238E27FC236}">
                <a16:creationId xmlns:a16="http://schemas.microsoft.com/office/drawing/2014/main" id="{78BBD810-ADB3-9AD8-4C39-E3523BB95FC8}"/>
              </a:ext>
            </a:extLst>
          </p:cNvPr>
          <p:cNvSpPr/>
          <p:nvPr/>
        </p:nvSpPr>
        <p:spPr>
          <a:xfrm>
            <a:off x="5078858" y="1032953"/>
            <a:ext cx="2244994" cy="321861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800" b="1" dirty="0" err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Azure</a:t>
            </a:r>
            <a:r>
              <a:rPr lang="nb-NO" sz="180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CNI </a:t>
            </a:r>
            <a:r>
              <a:rPr lang="nb-NO" sz="1800" b="1" dirty="0" err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Policies</a:t>
            </a:r>
            <a:r>
              <a:rPr lang="nb-NO" sz="180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0EC97A-E891-3767-7D12-A1222967F2A8}"/>
              </a:ext>
            </a:extLst>
          </p:cNvPr>
          <p:cNvSpPr/>
          <p:nvPr/>
        </p:nvSpPr>
        <p:spPr>
          <a:xfrm>
            <a:off x="1047945" y="1083345"/>
            <a:ext cx="2244994" cy="321861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800" b="1" dirty="0" err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Linkerd</a:t>
            </a:r>
            <a:r>
              <a:rPr lang="nb-NO" sz="180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Policy </a:t>
            </a:r>
          </a:p>
        </p:txBody>
      </p:sp>
    </p:spTree>
    <p:extLst>
      <p:ext uri="{BB962C8B-B14F-4D97-AF65-F5344CB8AC3E}">
        <p14:creationId xmlns:p14="http://schemas.microsoft.com/office/powerpoint/2010/main" val="22209232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783FAB-9F39-1700-CF44-C6F0CC8BAB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https://linkerd.devstats.cncf.io/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0BA3F2-A36C-BEDB-8716-A04319D7D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37" y="437494"/>
            <a:ext cx="8063628" cy="409500"/>
          </a:xfrm>
        </p:spPr>
        <p:txBody>
          <a:bodyPr/>
          <a:lstStyle/>
          <a:p>
            <a:r>
              <a:rPr lang="nb-NO" b="1" dirty="0">
                <a:latin typeface="+mn-lt"/>
              </a:rPr>
              <a:t>Some alternatives</a:t>
            </a:r>
            <a:endParaRPr lang="en-US" b="1" dirty="0">
              <a:latin typeface="+mn-lt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61CD4D4-B969-7725-004B-A79613E0C8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794700"/>
              </p:ext>
            </p:extLst>
          </p:nvPr>
        </p:nvGraphicFramePr>
        <p:xfrm>
          <a:off x="376813" y="884265"/>
          <a:ext cx="8601389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4988">
                  <a:extLst>
                    <a:ext uri="{9D8B030D-6E8A-4147-A177-3AD203B41FA5}">
                      <a16:colId xmlns:a16="http://schemas.microsoft.com/office/drawing/2014/main" val="917591136"/>
                    </a:ext>
                  </a:extLst>
                </a:gridCol>
                <a:gridCol w="650746">
                  <a:extLst>
                    <a:ext uri="{9D8B030D-6E8A-4147-A177-3AD203B41FA5}">
                      <a16:colId xmlns:a16="http://schemas.microsoft.com/office/drawing/2014/main" val="1987380416"/>
                    </a:ext>
                  </a:extLst>
                </a:gridCol>
                <a:gridCol w="869904">
                  <a:extLst>
                    <a:ext uri="{9D8B030D-6E8A-4147-A177-3AD203B41FA5}">
                      <a16:colId xmlns:a16="http://schemas.microsoft.com/office/drawing/2014/main" val="2409404714"/>
                    </a:ext>
                  </a:extLst>
                </a:gridCol>
                <a:gridCol w="944306">
                  <a:extLst>
                    <a:ext uri="{9D8B030D-6E8A-4147-A177-3AD203B41FA5}">
                      <a16:colId xmlns:a16="http://schemas.microsoft.com/office/drawing/2014/main" val="1849184604"/>
                    </a:ext>
                  </a:extLst>
                </a:gridCol>
                <a:gridCol w="1322026">
                  <a:extLst>
                    <a:ext uri="{9D8B030D-6E8A-4147-A177-3AD203B41FA5}">
                      <a16:colId xmlns:a16="http://schemas.microsoft.com/office/drawing/2014/main" val="2624386760"/>
                    </a:ext>
                  </a:extLst>
                </a:gridCol>
                <a:gridCol w="1239966">
                  <a:extLst>
                    <a:ext uri="{9D8B030D-6E8A-4147-A177-3AD203B41FA5}">
                      <a16:colId xmlns:a16="http://schemas.microsoft.com/office/drawing/2014/main" val="3409472927"/>
                    </a:ext>
                  </a:extLst>
                </a:gridCol>
                <a:gridCol w="1321928">
                  <a:extLst>
                    <a:ext uri="{9D8B030D-6E8A-4147-A177-3AD203B41FA5}">
                      <a16:colId xmlns:a16="http://schemas.microsoft.com/office/drawing/2014/main" val="1283232979"/>
                    </a:ext>
                  </a:extLst>
                </a:gridCol>
                <a:gridCol w="1067525">
                  <a:extLst>
                    <a:ext uri="{9D8B030D-6E8A-4147-A177-3AD203B41FA5}">
                      <a16:colId xmlns:a16="http://schemas.microsoft.com/office/drawing/2014/main" val="4156011733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r>
                        <a:rPr lang="nb-NO" sz="1200"/>
                        <a:t>Features</a:t>
                      </a:r>
                      <a:endParaRPr lang="en-US" sz="1200"/>
                    </a:p>
                  </a:txBody>
                  <a:tcPr marL="68580" marR="68580" marT="34290" marB="3429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/>
                        <a:t>Istio</a:t>
                      </a:r>
                      <a:endParaRPr lang="en-US" sz="1200"/>
                    </a:p>
                  </a:txBody>
                  <a:tcPr marL="68580" marR="68580" marT="34290" marB="3429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/>
                        <a:t>Linkerd</a:t>
                      </a:r>
                      <a:endParaRPr lang="en-US" sz="1200"/>
                    </a:p>
                  </a:txBody>
                  <a:tcPr marL="68580" marR="68580" marT="34290" marB="3429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/>
                        <a:t>Hashicorp Consul</a:t>
                      </a:r>
                      <a:endParaRPr lang="en-US" sz="1200"/>
                    </a:p>
                  </a:txBody>
                  <a:tcPr marL="68580" marR="68580" marT="34290" marB="3429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/>
                        <a:t>Traefik Mesh</a:t>
                      </a:r>
                      <a:endParaRPr lang="en-US" sz="1200"/>
                    </a:p>
                  </a:txBody>
                  <a:tcPr marL="68580" marR="68580" marT="34290" marB="3429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/>
                        <a:t>Kuma (from Kong)</a:t>
                      </a:r>
                      <a:endParaRPr lang="en-US" sz="1200"/>
                    </a:p>
                  </a:txBody>
                  <a:tcPr marL="68580" marR="68580" marT="34290" marB="3429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/>
                        <a:t>Cilium</a:t>
                      </a:r>
                      <a:endParaRPr lang="en-US" sz="1200"/>
                    </a:p>
                  </a:txBody>
                  <a:tcPr marL="68580" marR="68580" marT="34290" marB="3429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200" dirty="0"/>
                        <a:t>VMware Tanzu</a:t>
                      </a:r>
                      <a:endParaRPr lang="en-US" sz="1200" dirty="0"/>
                    </a:p>
                  </a:txBody>
                  <a:tcPr marL="68580" marR="68580" marT="34290" marB="34290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628603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nb-NO" sz="1100" b="1"/>
                        <a:t>Proxy gateway</a:t>
                      </a:r>
                      <a:endParaRPr lang="en-US" sz="1100" b="1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100"/>
                        <a:t>Envoy</a:t>
                      </a:r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100"/>
                        <a:t>Linkerd2-proxy</a:t>
                      </a:r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100"/>
                        <a:t>Envoy</a:t>
                      </a:r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100"/>
                        <a:t>Own</a:t>
                      </a:r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100"/>
                        <a:t>Envoy</a:t>
                      </a:r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100"/>
                        <a:t>eBFP</a:t>
                      </a:r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100"/>
                        <a:t>Envoy</a:t>
                      </a:r>
                      <a:endParaRPr lang="en-US" sz="11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4476919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nb-NO" sz="1100" b="1"/>
                        <a:t>Sidecar Proxy</a:t>
                      </a:r>
                      <a:endParaRPr lang="en-US" sz="1100" b="1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100"/>
                        <a:t>Yes</a:t>
                      </a:r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100"/>
                        <a:t>Yes</a:t>
                      </a:r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100"/>
                        <a:t>Yes</a:t>
                      </a:r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100"/>
                        <a:t>No</a:t>
                      </a:r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100"/>
                        <a:t>Yes</a:t>
                      </a:r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100"/>
                        <a:t>Both</a:t>
                      </a:r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100"/>
                        <a:t>Yes</a:t>
                      </a:r>
                      <a:endParaRPr lang="en-US" sz="11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77034692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r>
                        <a:rPr lang="nb-NO" sz="1100" b="1"/>
                        <a:t>Container-VM</a:t>
                      </a:r>
                      <a:endParaRPr lang="en-US" sz="1100" b="1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100"/>
                        <a:t>Yes</a:t>
                      </a:r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100"/>
                        <a:t>No</a:t>
                      </a:r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100"/>
                        <a:t>Yes</a:t>
                      </a:r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100"/>
                        <a:t>No</a:t>
                      </a:r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100"/>
                        <a:t>Yes</a:t>
                      </a:r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100"/>
                        <a:t>Yes</a:t>
                      </a:r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100"/>
                        <a:t>No</a:t>
                      </a:r>
                      <a:endParaRPr lang="en-US" sz="11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24804039"/>
                  </a:ext>
                </a:extLst>
              </a:tr>
              <a:tr h="240030">
                <a:tc>
                  <a:txBody>
                    <a:bodyPr/>
                    <a:lstStyle/>
                    <a:p>
                      <a:r>
                        <a:rPr lang="nb-NO" sz="1100" b="1"/>
                        <a:t>MultiCluster</a:t>
                      </a:r>
                      <a:endParaRPr lang="en-US" sz="1100" b="1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100"/>
                        <a:t>Yes</a:t>
                      </a:r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100"/>
                        <a:t>Yes</a:t>
                      </a:r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100"/>
                        <a:t>Yes</a:t>
                      </a:r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100"/>
                        <a:t>No</a:t>
                      </a:r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100"/>
                        <a:t>Yes</a:t>
                      </a:r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100"/>
                        <a:t>Yes</a:t>
                      </a:r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100"/>
                        <a:t>Yes</a:t>
                      </a:r>
                      <a:endParaRPr lang="en-US" sz="11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21051095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nb-NO" sz="1100" b="1"/>
                        <a:t>BYO Ingress</a:t>
                      </a:r>
                      <a:endParaRPr lang="en-US" sz="1100" b="1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100"/>
                        <a:t>Gateway</a:t>
                      </a:r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100"/>
                        <a:t>Yes</a:t>
                      </a:r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100"/>
                        <a:t>Yes</a:t>
                      </a:r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100"/>
                        <a:t>TYes</a:t>
                      </a:r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100"/>
                        <a:t>Yes</a:t>
                      </a:r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100"/>
                        <a:t>Yes</a:t>
                      </a:r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100"/>
                        <a:t>Yes</a:t>
                      </a:r>
                      <a:endParaRPr lang="en-US" sz="11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80837083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r>
                        <a:rPr lang="nb-NO" sz="1100" b="1"/>
                        <a:t>Dashboard</a:t>
                      </a:r>
                      <a:endParaRPr lang="en-US" sz="1100" b="1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100"/>
                        <a:t>Kiali</a:t>
                      </a:r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100"/>
                        <a:t>Yes</a:t>
                      </a:r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100"/>
                        <a:t>Yes</a:t>
                      </a:r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100"/>
                        <a:t>Traefik Hub</a:t>
                      </a:r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100"/>
                        <a:t>Hubble</a:t>
                      </a:r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100"/>
                        <a:t>Tanzu Mission Control</a:t>
                      </a:r>
                      <a:endParaRPr lang="en-US" sz="11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25798733"/>
                  </a:ext>
                </a:extLst>
              </a:tr>
              <a:tr h="582930">
                <a:tc>
                  <a:txBody>
                    <a:bodyPr/>
                    <a:lstStyle/>
                    <a:p>
                      <a:r>
                        <a:rPr lang="nb-NO" sz="1100" b="1"/>
                        <a:t>mTLS </a:t>
                      </a:r>
                      <a:endParaRPr lang="en-US" sz="1100" b="1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100"/>
                        <a:t>Yes</a:t>
                      </a:r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100"/>
                        <a:t>Yes</a:t>
                      </a:r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100"/>
                        <a:t>Yes</a:t>
                      </a:r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100"/>
                        <a:t>Yes</a:t>
                      </a:r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100"/>
                        <a:t>Yes</a:t>
                      </a:r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100"/>
                        <a:t>Yes</a:t>
                      </a:r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100"/>
                        <a:t>Yes</a:t>
                      </a:r>
                      <a:endParaRPr lang="en-US" sz="11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7867395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nb-NO" sz="1100" b="1"/>
                        <a:t>Traffic Control</a:t>
                      </a:r>
                      <a:endParaRPr lang="en-US" sz="1100" b="1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100"/>
                        <a:t>Yes</a:t>
                      </a:r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100"/>
                        <a:t>Yes</a:t>
                      </a:r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100"/>
                        <a:t>Yes</a:t>
                      </a:r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100"/>
                        <a:t>Yes</a:t>
                      </a:r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100"/>
                        <a:t>Yes</a:t>
                      </a:r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100"/>
                        <a:t>Yes</a:t>
                      </a:r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100"/>
                        <a:t>Yes</a:t>
                      </a:r>
                      <a:endParaRPr lang="en-US" sz="11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8267092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nb-NO" sz="1100" b="1"/>
                        <a:t>HTTP/3</a:t>
                      </a:r>
                      <a:endParaRPr lang="en-US" sz="1100" b="1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100"/>
                        <a:t>Yes</a:t>
                      </a:r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100"/>
                        <a:t>No</a:t>
                      </a:r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100"/>
                        <a:t>Yes</a:t>
                      </a:r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100"/>
                        <a:t>Yes</a:t>
                      </a:r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100"/>
                        <a:t>Yes</a:t>
                      </a:r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100"/>
                        <a:t>Yes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b-NO" sz="1100" dirty="0"/>
                        <a:t>Yes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25257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89677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0BA3F2-A36C-BEDB-8716-A04319D7D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37" y="437494"/>
            <a:ext cx="8063628" cy="409500"/>
          </a:xfrm>
        </p:spPr>
        <p:txBody>
          <a:bodyPr/>
          <a:lstStyle/>
          <a:p>
            <a:r>
              <a:rPr lang="nb-NO" b="1" dirty="0">
                <a:latin typeface="+mn-lt"/>
              </a:rPr>
              <a:t>Security Monitoring</a:t>
            </a:r>
            <a:endParaRPr lang="en-US" b="1" dirty="0">
              <a:latin typeface="+mn-lt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586808B-D6E3-0B5F-6816-592DDCF5D234}"/>
              </a:ext>
            </a:extLst>
          </p:cNvPr>
          <p:cNvSpPr/>
          <p:nvPr/>
        </p:nvSpPr>
        <p:spPr>
          <a:xfrm>
            <a:off x="4087323" y="1660811"/>
            <a:ext cx="2423599" cy="491181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b="1" dirty="0">
                <a:solidFill>
                  <a:schemeClr val="bg1"/>
                </a:solidFill>
              </a:rPr>
              <a:t>Kubernetes Audit Policy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2EE6286-3E78-AE6D-D476-CAC9C83CDE71}"/>
              </a:ext>
            </a:extLst>
          </p:cNvPr>
          <p:cNvSpPr/>
          <p:nvPr/>
        </p:nvSpPr>
        <p:spPr>
          <a:xfrm>
            <a:off x="2047958" y="2343581"/>
            <a:ext cx="1451831" cy="304110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500" b="1">
                <a:solidFill>
                  <a:schemeClr val="bg1"/>
                </a:solidFill>
              </a:rPr>
              <a:t>Audit Level</a:t>
            </a:r>
            <a:endParaRPr lang="en-US" sz="15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996091-A2BF-68A0-A75D-7C1D44B06910}"/>
              </a:ext>
            </a:extLst>
          </p:cNvPr>
          <p:cNvSpPr txBox="1"/>
          <p:nvPr/>
        </p:nvSpPr>
        <p:spPr>
          <a:xfrm>
            <a:off x="2006466" y="2671433"/>
            <a:ext cx="20808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nb-NO" sz="1400" dirty="0">
                <a:solidFill>
                  <a:schemeClr val="bg1"/>
                </a:solidFill>
              </a:rPr>
              <a:t>None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nb-NO" sz="1400" dirty="0">
                <a:solidFill>
                  <a:schemeClr val="bg1"/>
                </a:solidFill>
              </a:rPr>
              <a:t>Metadata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nb-NO" sz="1400" dirty="0" err="1">
                <a:solidFill>
                  <a:schemeClr val="bg1"/>
                </a:solidFill>
              </a:rPr>
              <a:t>Request</a:t>
            </a:r>
            <a:endParaRPr lang="nb-NO" sz="1400" dirty="0">
              <a:solidFill>
                <a:schemeClr val="bg1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nb-NO" sz="1400" dirty="0" err="1">
                <a:solidFill>
                  <a:schemeClr val="bg1"/>
                </a:solidFill>
              </a:rPr>
              <a:t>RequestResponse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1878D6B-BC2F-0B36-7BF9-28693ED90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518" y="986345"/>
            <a:ext cx="627267" cy="60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DBF301-1EA7-DA2B-872A-A3E53B933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707" y="1015448"/>
            <a:ext cx="872570" cy="608942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2A1F4E65-F949-867D-9F9D-1FFBC408DBE2}"/>
              </a:ext>
            </a:extLst>
          </p:cNvPr>
          <p:cNvSpPr/>
          <p:nvPr/>
        </p:nvSpPr>
        <p:spPr>
          <a:xfrm>
            <a:off x="3224276" y="1051869"/>
            <a:ext cx="1577242" cy="503014"/>
          </a:xfrm>
          <a:prstGeom prst="rightArrow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200" dirty="0">
                <a:solidFill>
                  <a:schemeClr val="bg1"/>
                </a:solidFill>
              </a:rPr>
              <a:t>Kubectl apply -f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FFD3B5-E2C6-6824-4A1E-C4EF4F65CC67}"/>
              </a:ext>
            </a:extLst>
          </p:cNvPr>
          <p:cNvSpPr txBox="1"/>
          <p:nvPr/>
        </p:nvSpPr>
        <p:spPr>
          <a:xfrm>
            <a:off x="4027470" y="2261108"/>
            <a:ext cx="2582566" cy="249299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200" b="1" dirty="0" err="1">
                <a:solidFill>
                  <a:srgbClr val="292929"/>
                </a:solidFill>
                <a:latin typeface="source-code-pro"/>
              </a:rPr>
              <a:t>apiVersion</a:t>
            </a:r>
            <a:r>
              <a:rPr lang="en-US" sz="1200" dirty="0">
                <a:solidFill>
                  <a:srgbClr val="292929"/>
                </a:solidFill>
                <a:latin typeface="source-code-pro"/>
              </a:rPr>
              <a:t>: audit.k8s.io/v1</a:t>
            </a:r>
            <a:br>
              <a:rPr lang="en-US" sz="1200" dirty="0"/>
            </a:br>
            <a:r>
              <a:rPr lang="en-US" sz="1200" b="1" dirty="0">
                <a:solidFill>
                  <a:srgbClr val="292929"/>
                </a:solidFill>
                <a:latin typeface="source-code-pro"/>
              </a:rPr>
              <a:t>kind</a:t>
            </a:r>
            <a:r>
              <a:rPr lang="en-US" sz="1200" dirty="0">
                <a:solidFill>
                  <a:srgbClr val="292929"/>
                </a:solidFill>
                <a:latin typeface="source-code-pro"/>
              </a:rPr>
              <a:t>: Policy</a:t>
            </a:r>
            <a:br>
              <a:rPr lang="en-US" sz="1200" dirty="0"/>
            </a:br>
            <a:r>
              <a:rPr lang="en-US" sz="1200" b="1" dirty="0" err="1">
                <a:solidFill>
                  <a:srgbClr val="292929"/>
                </a:solidFill>
                <a:latin typeface="source-code-pro"/>
              </a:rPr>
              <a:t>omitStages</a:t>
            </a:r>
            <a:r>
              <a:rPr lang="en-US" sz="1200" dirty="0">
                <a:solidFill>
                  <a:srgbClr val="292929"/>
                </a:solidFill>
                <a:latin typeface="source-code-pro"/>
              </a:rPr>
              <a:t>:</a:t>
            </a:r>
            <a:br>
              <a:rPr lang="en-US" sz="1200" dirty="0"/>
            </a:br>
            <a:r>
              <a:rPr lang="en-US" sz="1200" dirty="0">
                <a:solidFill>
                  <a:srgbClr val="292929"/>
                </a:solidFill>
                <a:latin typeface="source-code-pro"/>
              </a:rPr>
              <a:t>- "</a:t>
            </a:r>
            <a:r>
              <a:rPr lang="en-US" sz="1200" dirty="0" err="1">
                <a:solidFill>
                  <a:srgbClr val="292929"/>
                </a:solidFill>
                <a:latin typeface="source-code-pro"/>
              </a:rPr>
              <a:t>RequestReceived</a:t>
            </a:r>
            <a:r>
              <a:rPr lang="en-US" sz="1200" dirty="0">
                <a:solidFill>
                  <a:srgbClr val="292929"/>
                </a:solidFill>
                <a:latin typeface="source-code-pro"/>
              </a:rPr>
              <a:t>"</a:t>
            </a:r>
            <a:br>
              <a:rPr lang="en-US" sz="1200" dirty="0"/>
            </a:br>
            <a:r>
              <a:rPr lang="en-US" sz="1200" b="1" dirty="0">
                <a:solidFill>
                  <a:srgbClr val="292929"/>
                </a:solidFill>
                <a:latin typeface="source-code-pro"/>
              </a:rPr>
              <a:t>rules</a:t>
            </a:r>
            <a:r>
              <a:rPr lang="en-US" sz="1200" dirty="0">
                <a:solidFill>
                  <a:srgbClr val="292929"/>
                </a:solidFill>
                <a:latin typeface="source-code-pro"/>
              </a:rPr>
              <a:t>:</a:t>
            </a:r>
            <a:br>
              <a:rPr lang="en-US" sz="1200" dirty="0"/>
            </a:br>
            <a:r>
              <a:rPr lang="en-US" sz="1200" dirty="0">
                <a:solidFill>
                  <a:srgbClr val="292929"/>
                </a:solidFill>
                <a:latin typeface="source-code-pro"/>
              </a:rPr>
              <a:t>- </a:t>
            </a:r>
            <a:r>
              <a:rPr lang="en-US" sz="1200" b="1" dirty="0">
                <a:solidFill>
                  <a:srgbClr val="292929"/>
                </a:solidFill>
                <a:latin typeface="source-code-pro"/>
              </a:rPr>
              <a:t>level</a:t>
            </a:r>
            <a:r>
              <a:rPr lang="en-US" sz="1200" dirty="0">
                <a:solidFill>
                  <a:srgbClr val="292929"/>
                </a:solidFill>
                <a:latin typeface="source-code-pro"/>
              </a:rPr>
              <a:t>: </a:t>
            </a:r>
            <a:r>
              <a:rPr lang="en-US" sz="1200" dirty="0" err="1">
                <a:solidFill>
                  <a:srgbClr val="292929"/>
                </a:solidFill>
                <a:latin typeface="source-code-pro"/>
              </a:rPr>
              <a:t>RequestResponse</a:t>
            </a:r>
            <a:br>
              <a:rPr lang="en-US" sz="1200" dirty="0"/>
            </a:br>
            <a:r>
              <a:rPr lang="en-US" sz="1200" b="1" dirty="0">
                <a:solidFill>
                  <a:srgbClr val="292929"/>
                </a:solidFill>
                <a:latin typeface="source-code-pro"/>
              </a:rPr>
              <a:t>resources</a:t>
            </a:r>
            <a:r>
              <a:rPr lang="en-US" sz="1200" dirty="0">
                <a:solidFill>
                  <a:srgbClr val="292929"/>
                </a:solidFill>
                <a:latin typeface="source-code-pro"/>
              </a:rPr>
              <a:t>:</a:t>
            </a:r>
            <a:br>
              <a:rPr lang="en-US" sz="1200" dirty="0"/>
            </a:br>
            <a:r>
              <a:rPr lang="en-US" sz="1200" dirty="0">
                <a:solidFill>
                  <a:srgbClr val="292929"/>
                </a:solidFill>
                <a:latin typeface="source-code-pro"/>
              </a:rPr>
              <a:t>- </a:t>
            </a:r>
            <a:r>
              <a:rPr lang="en-US" sz="1200" b="1" dirty="0">
                <a:solidFill>
                  <a:srgbClr val="292929"/>
                </a:solidFill>
                <a:latin typeface="source-code-pro"/>
              </a:rPr>
              <a:t>group</a:t>
            </a:r>
            <a:r>
              <a:rPr lang="en-US" sz="1200" dirty="0">
                <a:solidFill>
                  <a:srgbClr val="292929"/>
                </a:solidFill>
                <a:latin typeface="source-code-pro"/>
              </a:rPr>
              <a:t>: ""</a:t>
            </a:r>
            <a:br>
              <a:rPr lang="en-US" sz="1200" dirty="0"/>
            </a:br>
            <a:r>
              <a:rPr lang="en-US" sz="1200" b="1" dirty="0">
                <a:solidFill>
                  <a:srgbClr val="292929"/>
                </a:solidFill>
                <a:latin typeface="source-code-pro"/>
              </a:rPr>
              <a:t>resources</a:t>
            </a:r>
            <a:r>
              <a:rPr lang="en-US" sz="1200" dirty="0">
                <a:solidFill>
                  <a:srgbClr val="292929"/>
                </a:solidFill>
                <a:latin typeface="source-code-pro"/>
              </a:rPr>
              <a:t>: ["pods"]</a:t>
            </a:r>
            <a:br>
              <a:rPr lang="en-US" sz="1200" dirty="0"/>
            </a:br>
            <a:r>
              <a:rPr lang="en-US" sz="1200" dirty="0">
                <a:solidFill>
                  <a:srgbClr val="292929"/>
                </a:solidFill>
                <a:latin typeface="source-code-pro"/>
              </a:rPr>
              <a:t>- </a:t>
            </a:r>
            <a:r>
              <a:rPr lang="en-US" sz="1200" b="1" dirty="0">
                <a:solidFill>
                  <a:srgbClr val="292929"/>
                </a:solidFill>
                <a:latin typeface="source-code-pro"/>
              </a:rPr>
              <a:t>level</a:t>
            </a:r>
            <a:r>
              <a:rPr lang="en-US" sz="1200" dirty="0">
                <a:solidFill>
                  <a:srgbClr val="292929"/>
                </a:solidFill>
                <a:latin typeface="source-code-pro"/>
              </a:rPr>
              <a:t>: Metadata</a:t>
            </a:r>
            <a:br>
              <a:rPr lang="en-US" sz="1200" dirty="0"/>
            </a:br>
            <a:r>
              <a:rPr lang="en-US" sz="1200" b="1" dirty="0">
                <a:solidFill>
                  <a:srgbClr val="292929"/>
                </a:solidFill>
                <a:latin typeface="source-code-pro"/>
              </a:rPr>
              <a:t>resources</a:t>
            </a:r>
            <a:r>
              <a:rPr lang="en-US" sz="1200" dirty="0">
                <a:solidFill>
                  <a:srgbClr val="292929"/>
                </a:solidFill>
                <a:latin typeface="source-code-pro"/>
              </a:rPr>
              <a:t>:</a:t>
            </a:r>
            <a:br>
              <a:rPr lang="en-US" sz="1200" dirty="0"/>
            </a:br>
            <a:r>
              <a:rPr lang="en-US" sz="1200" dirty="0">
                <a:solidFill>
                  <a:srgbClr val="292929"/>
                </a:solidFill>
                <a:latin typeface="source-code-pro"/>
              </a:rPr>
              <a:t>- </a:t>
            </a:r>
            <a:r>
              <a:rPr lang="en-US" sz="1200" b="1" dirty="0">
                <a:solidFill>
                  <a:srgbClr val="292929"/>
                </a:solidFill>
                <a:latin typeface="source-code-pro"/>
              </a:rPr>
              <a:t>group</a:t>
            </a:r>
            <a:r>
              <a:rPr lang="en-US" sz="1200" dirty="0">
                <a:solidFill>
                  <a:srgbClr val="292929"/>
                </a:solidFill>
                <a:latin typeface="source-code-pro"/>
              </a:rPr>
              <a:t>: ""</a:t>
            </a:r>
            <a:br>
              <a:rPr lang="en-US" sz="1200" dirty="0"/>
            </a:br>
            <a:r>
              <a:rPr lang="en-US" sz="1200" b="1" dirty="0">
                <a:solidFill>
                  <a:srgbClr val="292929"/>
                </a:solidFill>
                <a:latin typeface="source-code-pro"/>
              </a:rPr>
              <a:t>resources</a:t>
            </a:r>
            <a:r>
              <a:rPr lang="en-US" sz="1200" dirty="0">
                <a:solidFill>
                  <a:srgbClr val="292929"/>
                </a:solidFill>
                <a:latin typeface="source-code-pro"/>
              </a:rPr>
              <a:t>: ["pods/log", "pods/status"]</a:t>
            </a:r>
            <a:endParaRPr lang="en-US" sz="12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B9F3F8B-8DFB-1692-CF60-AA71488203D8}"/>
              </a:ext>
            </a:extLst>
          </p:cNvPr>
          <p:cNvSpPr/>
          <p:nvPr/>
        </p:nvSpPr>
        <p:spPr>
          <a:xfrm>
            <a:off x="6744414" y="2406176"/>
            <a:ext cx="1712951" cy="331148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500" b="1">
                <a:solidFill>
                  <a:schemeClr val="bg1"/>
                </a:solidFill>
              </a:rPr>
              <a:t>Log Service</a:t>
            </a:r>
            <a:endParaRPr lang="en-US" sz="1500" b="1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C6D7F0-4F07-28DD-C4FA-6ECF3657590F}"/>
              </a:ext>
            </a:extLst>
          </p:cNvPr>
          <p:cNvSpPr txBox="1"/>
          <p:nvPr/>
        </p:nvSpPr>
        <p:spPr>
          <a:xfrm>
            <a:off x="6902171" y="2737324"/>
            <a:ext cx="17268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nb-NO" sz="1600" dirty="0" err="1">
                <a:solidFill>
                  <a:schemeClr val="bg1"/>
                </a:solidFill>
              </a:rPr>
              <a:t>Splunk</a:t>
            </a:r>
            <a:endParaRPr lang="nb-NO" sz="1600" dirty="0">
              <a:solidFill>
                <a:schemeClr val="bg1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nb-NO" sz="1600" dirty="0" err="1">
                <a:solidFill>
                  <a:schemeClr val="bg1"/>
                </a:solidFill>
              </a:rPr>
              <a:t>Sentinel</a:t>
            </a:r>
            <a:endParaRPr lang="nb-NO" sz="1600" dirty="0">
              <a:solidFill>
                <a:schemeClr val="bg1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nb-NO" sz="1600" dirty="0">
                <a:solidFill>
                  <a:schemeClr val="bg1"/>
                </a:solidFill>
              </a:rPr>
              <a:t>ELK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nb-NO" sz="1600" dirty="0" err="1">
                <a:solidFill>
                  <a:schemeClr val="bg1"/>
                </a:solidFill>
              </a:rPr>
              <a:t>Loki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D8897DB-50F7-F437-15A9-2F8ABAF47D61}"/>
              </a:ext>
            </a:extLst>
          </p:cNvPr>
          <p:cNvSpPr/>
          <p:nvPr/>
        </p:nvSpPr>
        <p:spPr>
          <a:xfrm>
            <a:off x="350275" y="1573226"/>
            <a:ext cx="1546355" cy="491181"/>
          </a:xfrm>
          <a:prstGeom prst="roundRect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400" b="1">
                <a:solidFill>
                  <a:schemeClr val="bg1"/>
                </a:solidFill>
              </a:rPr>
              <a:t>Kubernetes API monitoring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232119E-9449-1F70-CC86-BDA4A7F7BD0B}"/>
              </a:ext>
            </a:extLst>
          </p:cNvPr>
          <p:cNvSpPr/>
          <p:nvPr/>
        </p:nvSpPr>
        <p:spPr>
          <a:xfrm>
            <a:off x="350275" y="2180252"/>
            <a:ext cx="1546355" cy="491181"/>
          </a:xfrm>
          <a:prstGeom prst="roundRect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400" b="1">
                <a:solidFill>
                  <a:schemeClr val="bg1"/>
                </a:solidFill>
              </a:rPr>
              <a:t>DNS Logs from </a:t>
            </a:r>
            <a:r>
              <a:rPr lang="nb-NO" sz="1400" b="1" err="1">
                <a:solidFill>
                  <a:schemeClr val="bg1"/>
                </a:solidFill>
              </a:rPr>
              <a:t>CoreDNS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D4E8310-502D-5747-2CCE-AA0CB29503DD}"/>
              </a:ext>
            </a:extLst>
          </p:cNvPr>
          <p:cNvSpPr/>
          <p:nvPr/>
        </p:nvSpPr>
        <p:spPr>
          <a:xfrm>
            <a:off x="350275" y="2762016"/>
            <a:ext cx="1546355" cy="491181"/>
          </a:xfrm>
          <a:prstGeom prst="roundRect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400" b="1">
                <a:solidFill>
                  <a:schemeClr val="bg1"/>
                </a:solidFill>
              </a:rPr>
              <a:t>Host logs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3EBFBDF-6BDB-CFE1-267B-2D378FCF2E90}"/>
              </a:ext>
            </a:extLst>
          </p:cNvPr>
          <p:cNvSpPr/>
          <p:nvPr/>
        </p:nvSpPr>
        <p:spPr>
          <a:xfrm>
            <a:off x="350275" y="3355168"/>
            <a:ext cx="1546355" cy="491181"/>
          </a:xfrm>
          <a:prstGeom prst="roundRect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400" b="1">
                <a:solidFill>
                  <a:schemeClr val="bg1"/>
                </a:solidFill>
              </a:rPr>
              <a:t>CNI logger</a:t>
            </a:r>
            <a:endParaRPr lang="en-US" sz="1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3453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CC9AF0-8DD7-E97A-8713-E12872393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b="1" dirty="0" err="1">
                <a:latin typeface="+mn-lt"/>
              </a:rPr>
              <a:t>Some</a:t>
            </a:r>
            <a:r>
              <a:rPr lang="nb-NO" b="1" dirty="0">
                <a:latin typeface="+mn-lt"/>
              </a:rPr>
              <a:t> Commercial alternatives</a:t>
            </a:r>
            <a:endParaRPr lang="en-US" b="1" dirty="0"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85C886-8E38-923E-CEA9-4D8C182AE406}"/>
              </a:ext>
            </a:extLst>
          </p:cNvPr>
          <p:cNvSpPr/>
          <p:nvPr/>
        </p:nvSpPr>
        <p:spPr>
          <a:xfrm>
            <a:off x="428922" y="1195176"/>
            <a:ext cx="1887146" cy="257709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14313" indent="-214313" algn="ctr">
              <a:buFont typeface="Wingdings" panose="05000000000000000000" pitchFamily="2" charset="2"/>
              <a:buChar char="ü"/>
            </a:pPr>
            <a:r>
              <a:rPr lang="nb-NO" sz="1200" b="1" dirty="0">
                <a:solidFill>
                  <a:schemeClr val="bg2">
                    <a:lumMod val="25000"/>
                  </a:schemeClr>
                </a:solidFill>
              </a:rPr>
              <a:t>Secure code development
Secure dependencies
Container image scanning for vulnerabilities
Secure IaC encoding</a:t>
            </a:r>
            <a:endParaRPr 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719629-AE26-3A00-5EAD-DF4B41376B47}"/>
              </a:ext>
            </a:extLst>
          </p:cNvPr>
          <p:cNvSpPr/>
          <p:nvPr/>
        </p:nvSpPr>
        <p:spPr>
          <a:xfrm>
            <a:off x="2634668" y="1195176"/>
            <a:ext cx="1887146" cy="257709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14313" indent="-214313" algn="ctr">
              <a:buFont typeface="Wingdings" panose="05000000000000000000" pitchFamily="2" charset="2"/>
              <a:buChar char="ü"/>
            </a:pPr>
            <a:r>
              <a:rPr lang="nb-NO" sz="1200" b="1" dirty="0">
                <a:solidFill>
                  <a:schemeClr val="bg2">
                    <a:lumMod val="25000"/>
                  </a:schemeClr>
                </a:solidFill>
              </a:rPr>
              <a:t>Secure code development
Secure IaC encoding</a:t>
            </a:r>
            <a:endParaRPr 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11C405-75D1-7975-4C9E-6FDAE2B5C96B}"/>
              </a:ext>
            </a:extLst>
          </p:cNvPr>
          <p:cNvSpPr/>
          <p:nvPr/>
        </p:nvSpPr>
        <p:spPr>
          <a:xfrm>
            <a:off x="4862355" y="1195176"/>
            <a:ext cx="1948886" cy="257709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14313" indent="-214313" algn="ctr">
              <a:buFont typeface="Wingdings" panose="05000000000000000000" pitchFamily="2" charset="2"/>
              <a:buChar char="ü"/>
            </a:pPr>
            <a:r>
              <a:rPr lang="nb-NO" sz="1200" b="1" dirty="0">
                <a:solidFill>
                  <a:schemeClr val="bg2">
                    <a:lumMod val="25000"/>
                  </a:schemeClr>
                </a:solidFill>
              </a:rPr>
              <a:t>Cloud and Kubernetes Security Posture
Secure code development
Securing Pipeline
Secure IaC encoding
Vulnerability Management
Container image scanning for vulnerabilities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A79D00-8608-9D44-39D1-84A7F79BC917}"/>
              </a:ext>
            </a:extLst>
          </p:cNvPr>
          <p:cNvSpPr/>
          <p:nvPr/>
        </p:nvSpPr>
        <p:spPr>
          <a:xfrm>
            <a:off x="6970826" y="1195176"/>
            <a:ext cx="1887146" cy="257709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14313" indent="-214313" algn="ctr">
              <a:buFont typeface="Wingdings" panose="05000000000000000000" pitchFamily="2" charset="2"/>
              <a:buChar char="ü"/>
            </a:pPr>
            <a:r>
              <a:rPr lang="en-US" sz="1200" b="1" dirty="0">
                <a:solidFill>
                  <a:schemeClr val="bg2">
                    <a:lumMod val="25000"/>
                  </a:schemeClr>
                </a:solidFill>
              </a:rPr>
              <a:t>Secure </a:t>
            </a:r>
            <a:r>
              <a:rPr lang="en-US" sz="1200" b="1" dirty="0" err="1">
                <a:solidFill>
                  <a:schemeClr val="bg2">
                    <a:lumMod val="25000"/>
                  </a:schemeClr>
                </a:solidFill>
              </a:rPr>
              <a:t>IaC</a:t>
            </a:r>
            <a:r>
              <a:rPr lang="en-US" sz="1200" b="1" dirty="0">
                <a:solidFill>
                  <a:schemeClr val="bg2">
                    <a:lumMod val="25000"/>
                  </a:schemeClr>
                </a:solidFill>
              </a:rPr>
              <a:t> coding
Vulnerability Management
Container image scanning for vulnerabilities
Cloud and Kubernetes Security Posture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41D3D44-22C0-0499-671A-7AADEFCF3B12}"/>
              </a:ext>
            </a:extLst>
          </p:cNvPr>
          <p:cNvSpPr/>
          <p:nvPr/>
        </p:nvSpPr>
        <p:spPr>
          <a:xfrm>
            <a:off x="415637" y="972983"/>
            <a:ext cx="1917123" cy="342901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</a:rPr>
              <a:t>Snyk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08135D7-52A6-2E97-66CB-F20CEFE55EB8}"/>
              </a:ext>
            </a:extLst>
          </p:cNvPr>
          <p:cNvSpPr/>
          <p:nvPr/>
        </p:nvSpPr>
        <p:spPr>
          <a:xfrm>
            <a:off x="2630632" y="959127"/>
            <a:ext cx="1917123" cy="342901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</a:rPr>
              <a:t>SonarCube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79E898B-A499-1E18-DB4D-9332CA934925}"/>
              </a:ext>
            </a:extLst>
          </p:cNvPr>
          <p:cNvSpPr/>
          <p:nvPr/>
        </p:nvSpPr>
        <p:spPr>
          <a:xfrm>
            <a:off x="4871605" y="955661"/>
            <a:ext cx="1917123" cy="342901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</a:rPr>
              <a:t>AquaSecurity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12B97F1-4BC8-B08E-E5BE-3761839F2D5C}"/>
              </a:ext>
            </a:extLst>
          </p:cNvPr>
          <p:cNvSpPr/>
          <p:nvPr/>
        </p:nvSpPr>
        <p:spPr>
          <a:xfrm>
            <a:off x="6946324" y="952197"/>
            <a:ext cx="1917123" cy="342901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</a:rPr>
              <a:t>Sysdig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8189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ekst 1">
            <a:extLst>
              <a:ext uri="{FF2B5EF4-FFF2-40B4-BE49-F238E27FC236}">
                <a16:creationId xmlns:a16="http://schemas.microsoft.com/office/drawing/2014/main" id="{30095A0A-1293-F48B-097E-B108D42842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C25C238F-E77A-9466-5F9F-7FCD4EF5E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Let </a:t>
            </a:r>
            <a:r>
              <a:rPr lang="nb-NO" dirty="0" err="1"/>
              <a:t>dig</a:t>
            </a:r>
            <a:r>
              <a:rPr lang="nb-NO" dirty="0"/>
              <a:t> </a:t>
            </a:r>
            <a:r>
              <a:rPr lang="nb-NO" dirty="0" err="1"/>
              <a:t>into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fun</a:t>
            </a:r>
            <a:r>
              <a:rPr lang="nb-NO" dirty="0"/>
              <a:t> </a:t>
            </a:r>
            <a:r>
              <a:rPr lang="nb-NO" dirty="0" err="1"/>
              <a:t>stuff</a:t>
            </a:r>
            <a:r>
              <a:rPr lang="nb-NO" dirty="0"/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14545887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0BA3F2-A36C-BEDB-8716-A04319D7D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37" y="437494"/>
            <a:ext cx="8063628" cy="409500"/>
          </a:xfrm>
        </p:spPr>
        <p:txBody>
          <a:bodyPr/>
          <a:lstStyle/>
          <a:p>
            <a:r>
              <a:rPr lang="nb-NO" b="1" dirty="0">
                <a:latin typeface="+mn-lt"/>
              </a:rPr>
              <a:t>Where to start? Depending on maturity </a:t>
            </a:r>
            <a:endParaRPr lang="en-US" b="1" dirty="0"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0AEA55-1F28-55C4-31F1-0925096F9891}"/>
              </a:ext>
            </a:extLst>
          </p:cNvPr>
          <p:cNvSpPr/>
          <p:nvPr/>
        </p:nvSpPr>
        <p:spPr>
          <a:xfrm>
            <a:off x="1060356" y="1187286"/>
            <a:ext cx="2084525" cy="27298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14313" indent="-214313" algn="ctr">
              <a:buFont typeface="Wingdings" panose="05000000000000000000" pitchFamily="2" charset="2"/>
              <a:buChar char="ü"/>
            </a:pPr>
            <a:endParaRPr lang="nb-NO" sz="1400" b="1">
              <a:solidFill>
                <a:schemeClr val="bg2">
                  <a:lumMod val="25000"/>
                </a:schemeClr>
              </a:solidFill>
            </a:endParaRPr>
          </a:p>
          <a:p>
            <a:pPr marL="214313" indent="-214313" algn="ctr">
              <a:buFont typeface="Wingdings" panose="05000000000000000000" pitchFamily="2" charset="2"/>
              <a:buChar char="ü"/>
            </a:pPr>
            <a:endParaRPr lang="nb-NO" sz="1400" b="1">
              <a:solidFill>
                <a:schemeClr val="bg2">
                  <a:lumMod val="25000"/>
                </a:schemeClr>
              </a:solidFill>
            </a:endParaRPr>
          </a:p>
          <a:p>
            <a:pPr marL="214313" indent="-214313" algn="ctr">
              <a:buFont typeface="Wingdings" panose="05000000000000000000" pitchFamily="2" charset="2"/>
              <a:buChar char="ü"/>
            </a:pPr>
            <a:r>
              <a:rPr lang="nb-NO" sz="1400" b="1">
                <a:solidFill>
                  <a:schemeClr val="bg2">
                    <a:lumMod val="25000"/>
                  </a:schemeClr>
                </a:solidFill>
              </a:rPr>
              <a:t>Private Cluster</a:t>
            </a:r>
          </a:p>
          <a:p>
            <a:pPr marL="214313" indent="-214313" algn="ctr">
              <a:buFont typeface="Wingdings" panose="05000000000000000000" pitchFamily="2" charset="2"/>
              <a:buChar char="ü"/>
            </a:pPr>
            <a:r>
              <a:rPr lang="nb-NO" sz="1400" b="1">
                <a:solidFill>
                  <a:schemeClr val="bg2">
                    <a:lumMod val="25000"/>
                  </a:schemeClr>
                </a:solidFill>
              </a:rPr>
              <a:t>iDP based access</a:t>
            </a:r>
          </a:p>
          <a:p>
            <a:pPr marL="214313" indent="-214313" algn="ctr">
              <a:buFont typeface="Wingdings" panose="05000000000000000000" pitchFamily="2" charset="2"/>
              <a:buChar char="ü"/>
            </a:pPr>
            <a:r>
              <a:rPr lang="nb-NO" sz="1400" b="1">
                <a:solidFill>
                  <a:schemeClr val="bg2">
                    <a:lumMod val="25000"/>
                  </a:schemeClr>
                </a:solidFill>
              </a:rPr>
              <a:t>Security monitoring in code, containers and dependencies</a:t>
            </a:r>
          </a:p>
          <a:p>
            <a:pPr marL="214313" indent="-214313" algn="ctr">
              <a:buFont typeface="Wingdings" panose="05000000000000000000" pitchFamily="2" charset="2"/>
              <a:buChar char="ü"/>
            </a:pPr>
            <a:r>
              <a:rPr lang="nb-NO" sz="1400" b="1">
                <a:solidFill>
                  <a:schemeClr val="bg2">
                    <a:lumMod val="25000"/>
                  </a:schemeClr>
                </a:solidFill>
              </a:rPr>
              <a:t>Nettverk Policies</a:t>
            </a:r>
          </a:p>
          <a:p>
            <a:pPr marL="214313" indent="-214313" algn="ctr">
              <a:buFont typeface="Wingdings" panose="05000000000000000000" pitchFamily="2" charset="2"/>
              <a:buChar char="ü"/>
            </a:pPr>
            <a:r>
              <a:rPr lang="nb-NO" sz="1400" b="1">
                <a:solidFill>
                  <a:schemeClr val="bg2">
                    <a:lumMod val="25000"/>
                  </a:schemeClr>
                </a:solidFill>
              </a:rPr>
              <a:t>Access Control</a:t>
            </a:r>
          </a:p>
          <a:p>
            <a:pPr marL="214313" indent="-214313" algn="ctr">
              <a:buFont typeface="Wingdings" panose="05000000000000000000" pitchFamily="2" charset="2"/>
              <a:buChar char="ü"/>
            </a:pPr>
            <a:r>
              <a:rPr lang="nb-NO" sz="1400" b="1">
                <a:solidFill>
                  <a:schemeClr val="bg2">
                    <a:lumMod val="25000"/>
                  </a:schemeClr>
                </a:solidFill>
              </a:rPr>
              <a:t>Patch and update Management</a:t>
            </a:r>
          </a:p>
          <a:p>
            <a:pPr marL="214313" indent="-214313" algn="ctr">
              <a:buFont typeface="Wingdings" panose="05000000000000000000" pitchFamily="2" charset="2"/>
              <a:buChar char="ü"/>
            </a:pPr>
            <a:endParaRPr lang="nb-NO" sz="1400" b="1">
              <a:solidFill>
                <a:schemeClr val="bg2">
                  <a:lumMod val="25000"/>
                </a:schemeClr>
              </a:solidFill>
            </a:endParaRPr>
          </a:p>
          <a:p>
            <a:pPr marL="214313" indent="-214313" algn="ctr">
              <a:buFont typeface="Wingdings" panose="05000000000000000000" pitchFamily="2" charset="2"/>
              <a:buChar char="ü"/>
            </a:pPr>
            <a:endParaRPr lang="en-US" sz="14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152E759-6EE9-9ACD-E32D-8D20E2CD9FBF}"/>
              </a:ext>
            </a:extLst>
          </p:cNvPr>
          <p:cNvSpPr/>
          <p:nvPr/>
        </p:nvSpPr>
        <p:spPr>
          <a:xfrm>
            <a:off x="972315" y="931415"/>
            <a:ext cx="2251342" cy="342901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b="1" dirty="0">
                <a:solidFill>
                  <a:schemeClr val="bg1"/>
                </a:solidFill>
              </a:rPr>
              <a:t>Basic level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CC413F-41CE-2D75-E37D-BE62C5522AA7}"/>
              </a:ext>
            </a:extLst>
          </p:cNvPr>
          <p:cNvSpPr/>
          <p:nvPr/>
        </p:nvSpPr>
        <p:spPr>
          <a:xfrm>
            <a:off x="3423586" y="1187286"/>
            <a:ext cx="2223588" cy="27298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14313" indent="-214313" algn="ctr">
              <a:buFont typeface="Wingdings" panose="05000000000000000000" pitchFamily="2" charset="2"/>
              <a:buChar char="ü"/>
            </a:pPr>
            <a:endParaRPr lang="nb-NO" sz="1400" b="1">
              <a:solidFill>
                <a:schemeClr val="bg2">
                  <a:lumMod val="25000"/>
                </a:schemeClr>
              </a:solidFill>
            </a:endParaRPr>
          </a:p>
          <a:p>
            <a:pPr marL="214313" indent="-214313" algn="ctr">
              <a:buFont typeface="Wingdings" panose="05000000000000000000" pitchFamily="2" charset="2"/>
              <a:buChar char="ü"/>
            </a:pPr>
            <a:r>
              <a:rPr lang="nb-NO" sz="1400" b="1">
                <a:solidFill>
                  <a:schemeClr val="bg2">
                    <a:lumMod val="25000"/>
                  </a:schemeClr>
                </a:solidFill>
              </a:rPr>
              <a:t>Workload Identity</a:t>
            </a:r>
          </a:p>
          <a:p>
            <a:pPr marL="214313" indent="-214313" algn="ctr">
              <a:buFont typeface="Wingdings" panose="05000000000000000000" pitchFamily="2" charset="2"/>
              <a:buChar char="ü"/>
            </a:pPr>
            <a:r>
              <a:rPr lang="nb-NO" sz="1400" b="1">
                <a:solidFill>
                  <a:schemeClr val="bg2">
                    <a:lumMod val="25000"/>
                  </a:schemeClr>
                </a:solidFill>
              </a:rPr>
              <a:t>Security Monitoring</a:t>
            </a:r>
          </a:p>
          <a:p>
            <a:pPr marL="214313" indent="-214313" algn="ctr">
              <a:buFont typeface="Wingdings" panose="05000000000000000000" pitchFamily="2" charset="2"/>
              <a:buChar char="ü"/>
            </a:pPr>
            <a:r>
              <a:rPr lang="nb-NO" sz="1400" b="1">
                <a:solidFill>
                  <a:schemeClr val="bg2">
                    <a:lumMod val="25000"/>
                  </a:schemeClr>
                </a:solidFill>
              </a:rPr>
              <a:t>External Secret Management</a:t>
            </a:r>
          </a:p>
          <a:p>
            <a:pPr marL="214313" indent="-214313" algn="ctr">
              <a:buFont typeface="Wingdings" panose="05000000000000000000" pitchFamily="2" charset="2"/>
              <a:buChar char="ü"/>
            </a:pPr>
            <a:r>
              <a:rPr lang="nb-NO" sz="1400" b="1">
                <a:solidFill>
                  <a:schemeClr val="bg2">
                    <a:lumMod val="25000"/>
                  </a:schemeClr>
                </a:solidFill>
              </a:rPr>
              <a:t>Network Policies</a:t>
            </a:r>
          </a:p>
          <a:p>
            <a:pPr marL="214313" indent="-214313" algn="ctr">
              <a:buFont typeface="Wingdings" panose="05000000000000000000" pitchFamily="2" charset="2"/>
              <a:buChar char="ü"/>
            </a:pPr>
            <a:r>
              <a:rPr lang="nb-NO" sz="1400" b="1">
                <a:solidFill>
                  <a:schemeClr val="bg2">
                    <a:lumMod val="25000"/>
                  </a:schemeClr>
                </a:solidFill>
              </a:rPr>
              <a:t>Access using Zero-Trust</a:t>
            </a:r>
          </a:p>
          <a:p>
            <a:pPr marL="214313" indent="-214313" algn="ctr">
              <a:buFont typeface="Wingdings" panose="05000000000000000000" pitchFamily="2" charset="2"/>
              <a:buChar char="ü"/>
            </a:pPr>
            <a:r>
              <a:rPr lang="nb-NO" sz="1400" b="1">
                <a:solidFill>
                  <a:schemeClr val="bg2">
                    <a:lumMod val="25000"/>
                  </a:schemeClr>
                </a:solidFill>
              </a:rPr>
              <a:t>GitOps</a:t>
            </a:r>
          </a:p>
          <a:p>
            <a:pPr marL="214313" indent="-214313" algn="ctr">
              <a:buFont typeface="Wingdings" panose="05000000000000000000" pitchFamily="2" charset="2"/>
              <a:buChar char="ü"/>
            </a:pPr>
            <a:r>
              <a:rPr lang="nb-NO" sz="1400" b="1">
                <a:solidFill>
                  <a:schemeClr val="bg2">
                    <a:lumMod val="25000"/>
                  </a:schemeClr>
                </a:solidFill>
              </a:rPr>
              <a:t>Identity Management using SCIM</a:t>
            </a:r>
          </a:p>
          <a:p>
            <a:pPr marL="214313" indent="-214313" algn="ctr">
              <a:buFont typeface="Wingdings" panose="05000000000000000000" pitchFamily="2" charset="2"/>
              <a:buChar char="ü"/>
            </a:pPr>
            <a:endParaRPr lang="en-US" sz="14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5C91563-D0E4-FA9C-4347-CAC64759C364}"/>
              </a:ext>
            </a:extLst>
          </p:cNvPr>
          <p:cNvSpPr/>
          <p:nvPr/>
        </p:nvSpPr>
        <p:spPr>
          <a:xfrm>
            <a:off x="3415428" y="931415"/>
            <a:ext cx="2251342" cy="342901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b="1" dirty="0">
                <a:solidFill>
                  <a:schemeClr val="bg1"/>
                </a:solidFill>
              </a:rPr>
              <a:t>Next level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2D8193-BB38-17E1-1F35-7B40272EBCDA}"/>
              </a:ext>
            </a:extLst>
          </p:cNvPr>
          <p:cNvSpPr/>
          <p:nvPr/>
        </p:nvSpPr>
        <p:spPr>
          <a:xfrm>
            <a:off x="5908162" y="1187286"/>
            <a:ext cx="2084525" cy="27298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14313" indent="-214313" algn="ctr">
              <a:buFont typeface="Wingdings" panose="05000000000000000000" pitchFamily="2" charset="2"/>
              <a:buChar char="ü"/>
            </a:pPr>
            <a:endParaRPr lang="nb-NO" sz="1013" b="1">
              <a:solidFill>
                <a:schemeClr val="bg2">
                  <a:lumMod val="25000"/>
                </a:schemeClr>
              </a:solidFill>
            </a:endParaRPr>
          </a:p>
          <a:p>
            <a:pPr marL="214313" indent="-214313" algn="ctr">
              <a:buFont typeface="Wingdings" panose="05000000000000000000" pitchFamily="2" charset="2"/>
              <a:buChar char="ü"/>
            </a:pPr>
            <a:r>
              <a:rPr lang="nb-NO" sz="1400" b="1">
                <a:solidFill>
                  <a:schemeClr val="bg2">
                    <a:lumMod val="25000"/>
                  </a:schemeClr>
                </a:solidFill>
              </a:rPr>
              <a:t>Service Mesh</a:t>
            </a:r>
          </a:p>
          <a:p>
            <a:pPr marL="214313" indent="-214313" algn="ctr">
              <a:buFont typeface="Wingdings" panose="05000000000000000000" pitchFamily="2" charset="2"/>
              <a:buChar char="ü"/>
            </a:pPr>
            <a:r>
              <a:rPr lang="nb-NO" sz="1400" b="1">
                <a:solidFill>
                  <a:schemeClr val="bg2">
                    <a:lumMod val="25000"/>
                  </a:schemeClr>
                </a:solidFill>
              </a:rPr>
              <a:t>Backup</a:t>
            </a:r>
          </a:p>
          <a:p>
            <a:pPr marL="214313" indent="-214313" algn="ctr">
              <a:buFont typeface="Wingdings" panose="05000000000000000000" pitchFamily="2" charset="2"/>
              <a:buChar char="ü"/>
            </a:pPr>
            <a:r>
              <a:rPr lang="nb-NO" sz="1400" b="1">
                <a:solidFill>
                  <a:schemeClr val="bg2">
                    <a:lumMod val="25000"/>
                  </a:schemeClr>
                </a:solidFill>
              </a:rPr>
              <a:t>gVisor or confidental computing </a:t>
            </a:r>
          </a:p>
          <a:p>
            <a:pPr marL="214313" indent="-214313" algn="ctr">
              <a:buFont typeface="Wingdings" panose="05000000000000000000" pitchFamily="2" charset="2"/>
              <a:buChar char="ü"/>
            </a:pPr>
            <a:r>
              <a:rPr lang="nb-NO" sz="1400" b="1">
                <a:solidFill>
                  <a:schemeClr val="bg2">
                    <a:lumMod val="25000"/>
                  </a:schemeClr>
                </a:solidFill>
              </a:rPr>
              <a:t>Falco or Tetragon eBFP</a:t>
            </a:r>
          </a:p>
          <a:p>
            <a:pPr marL="214313" indent="-214313" algn="ctr">
              <a:buFont typeface="Wingdings" panose="05000000000000000000" pitchFamily="2" charset="2"/>
              <a:buChar char="ü"/>
            </a:pPr>
            <a:r>
              <a:rPr lang="nb-NO" sz="1400" b="1">
                <a:solidFill>
                  <a:schemeClr val="bg2">
                    <a:lumMod val="25000"/>
                  </a:schemeClr>
                </a:solidFill>
              </a:rPr>
              <a:t>Other commercial options</a:t>
            </a:r>
          </a:p>
          <a:p>
            <a:pPr marL="214313" indent="-214313" algn="ctr">
              <a:buFont typeface="Wingdings" panose="05000000000000000000" pitchFamily="2" charset="2"/>
              <a:buChar char="ü"/>
            </a:pPr>
            <a:endParaRPr lang="en-US" sz="1013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BF3584D-BD90-905D-5A4B-10CCB16AA1CA}"/>
              </a:ext>
            </a:extLst>
          </p:cNvPr>
          <p:cNvSpPr/>
          <p:nvPr/>
        </p:nvSpPr>
        <p:spPr>
          <a:xfrm>
            <a:off x="5880796" y="931415"/>
            <a:ext cx="2251342" cy="342901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b="1" dirty="0">
                <a:solidFill>
                  <a:schemeClr val="bg1"/>
                </a:solidFill>
              </a:rPr>
              <a:t>Use-case dependant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4636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71C65-8C4B-ED63-AC0E-789A5CCFA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/>
              <a:t>Marius Sandbu @ Sopra Steria</a:t>
            </a:r>
            <a:endParaRPr lang="en-NO" b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5DBF07-1C60-84F1-3312-342E30FCAA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b-NO" sz="2800" b="1" dirty="0" err="1"/>
              <a:t>Kubernetes</a:t>
            </a:r>
            <a:r>
              <a:rPr lang="nb-NO" sz="2800" b="1" dirty="0"/>
              <a:t> and Security = True? </a:t>
            </a:r>
            <a:endParaRPr lang="en-NO" sz="2800" b="1"/>
          </a:p>
        </p:txBody>
      </p:sp>
      <p:pic>
        <p:nvPicPr>
          <p:cNvPr id="1030" name="Picture 6" descr="What is GitHub?">
            <a:extLst>
              <a:ext uri="{FF2B5EF4-FFF2-40B4-BE49-F238E27FC236}">
                <a16:creationId xmlns:a16="http://schemas.microsoft.com/office/drawing/2014/main" id="{9F202532-3EB6-BDDC-6D59-7704FE294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94" y="4027426"/>
            <a:ext cx="924245" cy="53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8A098C-0B40-A0F3-7B39-9AB72A726FFB}"/>
              </a:ext>
            </a:extLst>
          </p:cNvPr>
          <p:cNvSpPr txBox="1"/>
          <p:nvPr/>
        </p:nvSpPr>
        <p:spPr>
          <a:xfrm>
            <a:off x="2915916" y="3194619"/>
            <a:ext cx="5485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>
                <a:solidFill>
                  <a:schemeClr val="bg1"/>
                </a:solidFill>
              </a:rPr>
              <a:t>Questions? </a:t>
            </a:r>
            <a:r>
              <a:rPr lang="nb-NO" sz="2000" b="1" dirty="0" err="1">
                <a:solidFill>
                  <a:schemeClr val="bg1"/>
                </a:solidFill>
              </a:rPr>
              <a:t>Come</a:t>
            </a:r>
            <a:r>
              <a:rPr lang="nb-NO" sz="2000" b="1" dirty="0">
                <a:solidFill>
                  <a:schemeClr val="bg1"/>
                </a:solidFill>
              </a:rPr>
              <a:t> </a:t>
            </a:r>
            <a:r>
              <a:rPr lang="nb-NO" sz="2000" b="1" dirty="0" err="1">
                <a:solidFill>
                  <a:schemeClr val="bg1"/>
                </a:solidFill>
              </a:rPr>
              <a:t>find</a:t>
            </a:r>
            <a:r>
              <a:rPr lang="nb-NO" sz="2000" b="1" dirty="0">
                <a:solidFill>
                  <a:schemeClr val="bg1"/>
                </a:solidFill>
              </a:rPr>
              <a:t> </a:t>
            </a:r>
            <a:r>
              <a:rPr lang="nb-NO" sz="2000" b="1" dirty="0" err="1">
                <a:solidFill>
                  <a:schemeClr val="bg1"/>
                </a:solidFill>
              </a:rPr>
              <a:t>me</a:t>
            </a:r>
            <a:r>
              <a:rPr lang="nb-NO" sz="2000" b="1" dirty="0">
                <a:solidFill>
                  <a:schemeClr val="bg1"/>
                </a:solidFill>
              </a:rPr>
              <a:t>! 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767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EF1C788-EE8F-74A6-AF19-D6BDA337F6D7}"/>
              </a:ext>
            </a:extLst>
          </p:cNvPr>
          <p:cNvSpPr/>
          <p:nvPr/>
        </p:nvSpPr>
        <p:spPr>
          <a:xfrm>
            <a:off x="5553023" y="869646"/>
            <a:ext cx="3055120" cy="13505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3600" b="1"/>
              <a:t>5</a:t>
            </a:r>
            <a:br>
              <a:rPr lang="nb-NO"/>
            </a:br>
            <a:r>
              <a:rPr lang="nb-NO"/>
              <a:t> Average number of outstanding critical vulnerablities in an application</a:t>
            </a: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5B914F-6788-18BF-7E7D-ADCB787A1FAA}"/>
              </a:ext>
            </a:extLst>
          </p:cNvPr>
          <p:cNvSpPr/>
          <p:nvPr/>
        </p:nvSpPr>
        <p:spPr>
          <a:xfrm>
            <a:off x="2967477" y="2426261"/>
            <a:ext cx="2354317" cy="16760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3600" b="1"/>
              <a:t>97</a:t>
            </a:r>
            <a:br>
              <a:rPr lang="nb-NO"/>
            </a:br>
            <a:r>
              <a:rPr lang="nb-NO"/>
              <a:t>Average number of days it takes to fix a vulnerability 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858AC7-CF08-71F1-11E9-83BF91FF70B2}"/>
              </a:ext>
            </a:extLst>
          </p:cNvPr>
          <p:cNvSpPr/>
          <p:nvPr/>
        </p:nvSpPr>
        <p:spPr>
          <a:xfrm>
            <a:off x="2967478" y="880157"/>
            <a:ext cx="2354317" cy="13505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3600" b="1"/>
              <a:t>68</a:t>
            </a:r>
            <a:br>
              <a:rPr lang="nb-NO"/>
            </a:br>
            <a:r>
              <a:rPr lang="nb-NO"/>
              <a:t>Average dependencies per application project</a:t>
            </a: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A8FF8E-1E8F-EBCC-76B5-EF60D6B9876B}"/>
              </a:ext>
            </a:extLst>
          </p:cNvPr>
          <p:cNvSpPr/>
          <p:nvPr/>
        </p:nvSpPr>
        <p:spPr>
          <a:xfrm>
            <a:off x="5553023" y="2426260"/>
            <a:ext cx="3055120" cy="16760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3600" b="1"/>
              <a:t>0</a:t>
            </a:r>
            <a:br>
              <a:rPr lang="nb-NO"/>
            </a:br>
            <a:r>
              <a:rPr lang="nb-NO"/>
              <a:t>Ransomware groups targeting Kubernetes </a:t>
            </a:r>
            <a:br>
              <a:rPr lang="nb-NO"/>
            </a:br>
            <a:r>
              <a:rPr lang="nb-NO"/>
              <a:t>(Only Windows Kubernetes, but who uses that anyways</a:t>
            </a:r>
            <a:br>
              <a:rPr lang="nb-NO"/>
            </a:br>
            <a:r>
              <a:rPr lang="nb-NO"/>
              <a:t>?!?)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A5CFB1-E3B1-06EA-8F15-7FB72F7F9FD0}"/>
              </a:ext>
            </a:extLst>
          </p:cNvPr>
          <p:cNvSpPr/>
          <p:nvPr/>
        </p:nvSpPr>
        <p:spPr>
          <a:xfrm>
            <a:off x="465169" y="875241"/>
            <a:ext cx="2354317" cy="13505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3600" b="1" dirty="0"/>
              <a:t>&lt;25000</a:t>
            </a:r>
            <a:br>
              <a:rPr lang="nb-NO" dirty="0"/>
            </a:br>
            <a:r>
              <a:rPr lang="nb-NO" dirty="0"/>
              <a:t>Vulnerabilities reported in 2022 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A8C835-368B-F360-4A7C-3F0E48F5C946}"/>
              </a:ext>
            </a:extLst>
          </p:cNvPr>
          <p:cNvSpPr/>
          <p:nvPr/>
        </p:nvSpPr>
        <p:spPr>
          <a:xfrm>
            <a:off x="460253" y="2433654"/>
            <a:ext cx="2354317" cy="16663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3600" b="1"/>
              <a:t>2 of 3</a:t>
            </a:r>
            <a:br>
              <a:rPr lang="nb-NO"/>
            </a:br>
            <a:r>
              <a:rPr lang="nb-NO"/>
              <a:t>Cyberattacks in a cloud-native enviroment related to misconfiguration </a:t>
            </a:r>
            <a:br>
              <a:rPr lang="nb-NO"/>
            </a:br>
            <a:r>
              <a:rPr lang="nb-NO"/>
              <a:t>(or lack of)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E1AEAC-5205-1689-9F2C-B78F3E704E73}"/>
              </a:ext>
            </a:extLst>
          </p:cNvPr>
          <p:cNvSpPr txBox="1"/>
          <p:nvPr/>
        </p:nvSpPr>
        <p:spPr>
          <a:xfrm>
            <a:off x="2131436" y="4403809"/>
            <a:ext cx="457459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The State of Kubernetes Security in 2023 (redhat.com)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518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3D4799-767F-5F4F-AD83-A0A85AB1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021" y="261361"/>
            <a:ext cx="8063627" cy="562513"/>
          </a:xfrm>
        </p:spPr>
        <p:txBody>
          <a:bodyPr>
            <a:normAutofit/>
          </a:bodyPr>
          <a:lstStyle/>
          <a:p>
            <a:pPr algn="ctr"/>
            <a:r>
              <a:rPr lang="en-GB" sz="2700" b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Attack vectors in a Cloud native platform</a:t>
            </a:r>
          </a:p>
        </p:txBody>
      </p:sp>
      <p:sp>
        <p:nvSpPr>
          <p:cNvPr id="125" name="Rektangel: avrundede hjørner 53">
            <a:extLst>
              <a:ext uri="{FF2B5EF4-FFF2-40B4-BE49-F238E27FC236}">
                <a16:creationId xmlns:a16="http://schemas.microsoft.com/office/drawing/2014/main" id="{A6AC7082-7687-D446-A6DB-D01FCFB04A64}"/>
              </a:ext>
            </a:extLst>
          </p:cNvPr>
          <p:cNvSpPr/>
          <p:nvPr/>
        </p:nvSpPr>
        <p:spPr>
          <a:xfrm>
            <a:off x="3185810" y="1263441"/>
            <a:ext cx="2338691" cy="368843"/>
          </a:xfrm>
          <a:prstGeom prst="roundRect">
            <a:avLst>
              <a:gd name="adj" fmla="val 4668"/>
            </a:avLst>
          </a:prstGeom>
          <a:solidFill>
            <a:srgbClr val="C00000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50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Vulnerabilities</a:t>
            </a:r>
          </a:p>
        </p:txBody>
      </p:sp>
      <p:sp>
        <p:nvSpPr>
          <p:cNvPr id="138" name="Rektangel: avrundede hjørner 92">
            <a:extLst>
              <a:ext uri="{FF2B5EF4-FFF2-40B4-BE49-F238E27FC236}">
                <a16:creationId xmlns:a16="http://schemas.microsoft.com/office/drawing/2014/main" id="{E9C8BA68-E65E-5446-AD8A-E63063501B41}"/>
              </a:ext>
            </a:extLst>
          </p:cNvPr>
          <p:cNvSpPr/>
          <p:nvPr/>
        </p:nvSpPr>
        <p:spPr>
          <a:xfrm>
            <a:off x="1328781" y="3350835"/>
            <a:ext cx="970617" cy="411111"/>
          </a:xfrm>
          <a:prstGeom prst="roundRect">
            <a:avLst>
              <a:gd name="adj" fmla="val 9027"/>
            </a:avLst>
          </a:prstGeom>
          <a:solidFill>
            <a:srgbClr val="C00000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500" b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Email</a:t>
            </a:r>
          </a:p>
        </p:txBody>
      </p:sp>
      <p:sp>
        <p:nvSpPr>
          <p:cNvPr id="139" name="Rektangel: avrundede hjørner 93">
            <a:extLst>
              <a:ext uri="{FF2B5EF4-FFF2-40B4-BE49-F238E27FC236}">
                <a16:creationId xmlns:a16="http://schemas.microsoft.com/office/drawing/2014/main" id="{5B2CC7C2-0162-C346-A7F6-D460740C5DA4}"/>
              </a:ext>
            </a:extLst>
          </p:cNvPr>
          <p:cNvSpPr/>
          <p:nvPr/>
        </p:nvSpPr>
        <p:spPr>
          <a:xfrm>
            <a:off x="3878317" y="3327449"/>
            <a:ext cx="1634120" cy="359984"/>
          </a:xfrm>
          <a:prstGeom prst="roundRect">
            <a:avLst>
              <a:gd name="adj" fmla="val 7753"/>
            </a:avLst>
          </a:prstGeom>
          <a:solidFill>
            <a:srgbClr val="C00000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200" b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User information hiYescked</a:t>
            </a:r>
          </a:p>
        </p:txBody>
      </p:sp>
      <p:grpSp>
        <p:nvGrpSpPr>
          <p:cNvPr id="141" name="Group 1245">
            <a:extLst>
              <a:ext uri="{FF2B5EF4-FFF2-40B4-BE49-F238E27FC236}">
                <a16:creationId xmlns:a16="http://schemas.microsoft.com/office/drawing/2014/main" id="{3498CB96-C7A1-D74C-A8DD-6DC7896FC957}"/>
              </a:ext>
            </a:extLst>
          </p:cNvPr>
          <p:cNvGrpSpPr>
            <a:grpSpLocks noChangeAspect="1"/>
          </p:cNvGrpSpPr>
          <p:nvPr/>
        </p:nvGrpSpPr>
        <p:grpSpPr>
          <a:xfrm>
            <a:off x="1776154" y="3965219"/>
            <a:ext cx="385808" cy="580128"/>
            <a:chOff x="2559051" y="11390313"/>
            <a:chExt cx="431801" cy="649288"/>
          </a:xfrm>
        </p:grpSpPr>
        <p:sp>
          <p:nvSpPr>
            <p:cNvPr id="142" name="Freeform 663">
              <a:extLst>
                <a:ext uri="{FF2B5EF4-FFF2-40B4-BE49-F238E27FC236}">
                  <a16:creationId xmlns:a16="http://schemas.microsoft.com/office/drawing/2014/main" id="{2F32CB35-E062-7641-A8A4-032EFCA584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914" y="11390313"/>
              <a:ext cx="373063" cy="361950"/>
            </a:xfrm>
            <a:custGeom>
              <a:avLst/>
              <a:gdLst>
                <a:gd name="T0" fmla="*/ 407 w 895"/>
                <a:gd name="T1" fmla="*/ 871 h 871"/>
                <a:gd name="T2" fmla="*/ 65 w 895"/>
                <a:gd name="T3" fmla="*/ 540 h 871"/>
                <a:gd name="T4" fmla="*/ 67 w 895"/>
                <a:gd name="T5" fmla="*/ 221 h 871"/>
                <a:gd name="T6" fmla="*/ 397 w 895"/>
                <a:gd name="T7" fmla="*/ 0 h 871"/>
                <a:gd name="T8" fmla="*/ 816 w 895"/>
                <a:gd name="T9" fmla="*/ 17 h 871"/>
                <a:gd name="T10" fmla="*/ 835 w 895"/>
                <a:gd name="T11" fmla="*/ 30 h 871"/>
                <a:gd name="T12" fmla="*/ 749 w 895"/>
                <a:gd name="T13" fmla="*/ 550 h 871"/>
                <a:gd name="T14" fmla="*/ 692 w 895"/>
                <a:gd name="T15" fmla="*/ 731 h 871"/>
                <a:gd name="T16" fmla="*/ 407 w 895"/>
                <a:gd name="T17" fmla="*/ 871 h 871"/>
                <a:gd name="T18" fmla="*/ 397 w 895"/>
                <a:gd name="T19" fmla="*/ 46 h 871"/>
                <a:gd name="T20" fmla="*/ 109 w 895"/>
                <a:gd name="T21" fmla="*/ 242 h 871"/>
                <a:gd name="T22" fmla="*/ 110 w 895"/>
                <a:gd name="T23" fmla="*/ 526 h 871"/>
                <a:gd name="T24" fmla="*/ 111 w 895"/>
                <a:gd name="T25" fmla="*/ 534 h 871"/>
                <a:gd name="T26" fmla="*/ 407 w 895"/>
                <a:gd name="T27" fmla="*/ 824 h 871"/>
                <a:gd name="T28" fmla="*/ 623 w 895"/>
                <a:gd name="T29" fmla="*/ 744 h 871"/>
                <a:gd name="T30" fmla="*/ 703 w 895"/>
                <a:gd name="T31" fmla="*/ 547 h 871"/>
                <a:gd name="T32" fmla="*/ 704 w 895"/>
                <a:gd name="T33" fmla="*/ 536 h 871"/>
                <a:gd name="T34" fmla="*/ 798 w 895"/>
                <a:gd name="T35" fmla="*/ 63 h 871"/>
                <a:gd name="T36" fmla="*/ 397 w 895"/>
                <a:gd name="T37" fmla="*/ 46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5" h="871">
                  <a:moveTo>
                    <a:pt x="407" y="871"/>
                  </a:moveTo>
                  <a:cubicBezTo>
                    <a:pt x="95" y="871"/>
                    <a:pt x="67" y="580"/>
                    <a:pt x="65" y="540"/>
                  </a:cubicBezTo>
                  <a:cubicBezTo>
                    <a:pt x="55" y="512"/>
                    <a:pt x="0" y="354"/>
                    <a:pt x="67" y="221"/>
                  </a:cubicBezTo>
                  <a:cubicBezTo>
                    <a:pt x="140" y="78"/>
                    <a:pt x="257" y="0"/>
                    <a:pt x="397" y="0"/>
                  </a:cubicBezTo>
                  <a:cubicBezTo>
                    <a:pt x="527" y="0"/>
                    <a:pt x="813" y="17"/>
                    <a:pt x="816" y="17"/>
                  </a:cubicBezTo>
                  <a:cubicBezTo>
                    <a:pt x="824" y="18"/>
                    <a:pt x="832" y="23"/>
                    <a:pt x="835" y="30"/>
                  </a:cubicBezTo>
                  <a:cubicBezTo>
                    <a:pt x="895" y="155"/>
                    <a:pt x="769" y="496"/>
                    <a:pt x="749" y="550"/>
                  </a:cubicBezTo>
                  <a:cubicBezTo>
                    <a:pt x="749" y="583"/>
                    <a:pt x="737" y="662"/>
                    <a:pt x="692" y="731"/>
                  </a:cubicBezTo>
                  <a:cubicBezTo>
                    <a:pt x="651" y="795"/>
                    <a:pt x="568" y="871"/>
                    <a:pt x="407" y="871"/>
                  </a:cubicBezTo>
                  <a:close/>
                  <a:moveTo>
                    <a:pt x="397" y="46"/>
                  </a:moveTo>
                  <a:cubicBezTo>
                    <a:pt x="273" y="46"/>
                    <a:pt x="174" y="114"/>
                    <a:pt x="109" y="242"/>
                  </a:cubicBezTo>
                  <a:cubicBezTo>
                    <a:pt x="46" y="366"/>
                    <a:pt x="109" y="524"/>
                    <a:pt x="110" y="526"/>
                  </a:cubicBezTo>
                  <a:cubicBezTo>
                    <a:pt x="111" y="529"/>
                    <a:pt x="111" y="531"/>
                    <a:pt x="111" y="534"/>
                  </a:cubicBezTo>
                  <a:cubicBezTo>
                    <a:pt x="112" y="546"/>
                    <a:pt x="120" y="824"/>
                    <a:pt x="407" y="824"/>
                  </a:cubicBezTo>
                  <a:cubicBezTo>
                    <a:pt x="499" y="824"/>
                    <a:pt x="572" y="797"/>
                    <a:pt x="623" y="744"/>
                  </a:cubicBezTo>
                  <a:cubicBezTo>
                    <a:pt x="699" y="665"/>
                    <a:pt x="703" y="555"/>
                    <a:pt x="703" y="547"/>
                  </a:cubicBezTo>
                  <a:cubicBezTo>
                    <a:pt x="702" y="544"/>
                    <a:pt x="703" y="540"/>
                    <a:pt x="704" y="536"/>
                  </a:cubicBezTo>
                  <a:cubicBezTo>
                    <a:pt x="742" y="437"/>
                    <a:pt x="830" y="167"/>
                    <a:pt x="798" y="63"/>
                  </a:cubicBezTo>
                  <a:cubicBezTo>
                    <a:pt x="738" y="59"/>
                    <a:pt x="509" y="46"/>
                    <a:pt x="397" y="46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9032" tIns="14516" rIns="29032" bIns="14516" numCol="1" anchor="t" anchorCtr="0" compatLnSpc="1">
              <a:prstTxWarp prst="textNoShape">
                <a:avLst/>
              </a:prstTxWarp>
            </a:bodyPr>
            <a:lstStyle/>
            <a:p>
              <a:endParaRPr lang="nb-NO" sz="572"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3" name="Freeform 664">
              <a:extLst>
                <a:ext uri="{FF2B5EF4-FFF2-40B4-BE49-F238E27FC236}">
                  <a16:creationId xmlns:a16="http://schemas.microsoft.com/office/drawing/2014/main" id="{08F46BA5-C2E1-F243-8963-D00C8BD41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6864" y="11780838"/>
              <a:ext cx="153988" cy="258763"/>
            </a:xfrm>
            <a:custGeom>
              <a:avLst/>
              <a:gdLst>
                <a:gd name="T0" fmla="*/ 344 w 369"/>
                <a:gd name="T1" fmla="*/ 624 h 624"/>
                <a:gd name="T2" fmla="*/ 321 w 369"/>
                <a:gd name="T3" fmla="*/ 601 h 624"/>
                <a:gd name="T4" fmla="*/ 321 w 369"/>
                <a:gd name="T5" fmla="*/ 297 h 624"/>
                <a:gd name="T6" fmla="*/ 263 w 369"/>
                <a:gd name="T7" fmla="*/ 158 h 624"/>
                <a:gd name="T8" fmla="*/ 18 w 369"/>
                <a:gd name="T9" fmla="*/ 48 h 624"/>
                <a:gd name="T10" fmla="*/ 5 w 369"/>
                <a:gd name="T11" fmla="*/ 17 h 624"/>
                <a:gd name="T12" fmla="*/ 36 w 369"/>
                <a:gd name="T13" fmla="*/ 5 h 624"/>
                <a:gd name="T14" fmla="*/ 285 w 369"/>
                <a:gd name="T15" fmla="*/ 117 h 624"/>
                <a:gd name="T16" fmla="*/ 367 w 369"/>
                <a:gd name="T17" fmla="*/ 298 h 624"/>
                <a:gd name="T18" fmla="*/ 367 w 369"/>
                <a:gd name="T19" fmla="*/ 601 h 624"/>
                <a:gd name="T20" fmla="*/ 344 w 369"/>
                <a:gd name="T21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9" h="624">
                  <a:moveTo>
                    <a:pt x="344" y="624"/>
                  </a:moveTo>
                  <a:cubicBezTo>
                    <a:pt x="331" y="624"/>
                    <a:pt x="321" y="614"/>
                    <a:pt x="321" y="601"/>
                  </a:cubicBezTo>
                  <a:cubicBezTo>
                    <a:pt x="321" y="297"/>
                    <a:pt x="321" y="297"/>
                    <a:pt x="321" y="297"/>
                  </a:cubicBezTo>
                  <a:cubicBezTo>
                    <a:pt x="321" y="296"/>
                    <a:pt x="322" y="191"/>
                    <a:pt x="263" y="158"/>
                  </a:cubicBezTo>
                  <a:cubicBezTo>
                    <a:pt x="192" y="119"/>
                    <a:pt x="20" y="48"/>
                    <a:pt x="18" y="48"/>
                  </a:cubicBezTo>
                  <a:cubicBezTo>
                    <a:pt x="6" y="43"/>
                    <a:pt x="0" y="29"/>
                    <a:pt x="5" y="17"/>
                  </a:cubicBezTo>
                  <a:cubicBezTo>
                    <a:pt x="10" y="5"/>
                    <a:pt x="24" y="0"/>
                    <a:pt x="36" y="5"/>
                  </a:cubicBezTo>
                  <a:cubicBezTo>
                    <a:pt x="43" y="8"/>
                    <a:pt x="212" y="77"/>
                    <a:pt x="285" y="117"/>
                  </a:cubicBezTo>
                  <a:cubicBezTo>
                    <a:pt x="369" y="164"/>
                    <a:pt x="367" y="293"/>
                    <a:pt x="367" y="298"/>
                  </a:cubicBezTo>
                  <a:cubicBezTo>
                    <a:pt x="367" y="601"/>
                    <a:pt x="367" y="601"/>
                    <a:pt x="367" y="601"/>
                  </a:cubicBezTo>
                  <a:cubicBezTo>
                    <a:pt x="367" y="614"/>
                    <a:pt x="357" y="624"/>
                    <a:pt x="344" y="624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9032" tIns="14516" rIns="29032" bIns="14516" numCol="1" anchor="t" anchorCtr="0" compatLnSpc="1">
              <a:prstTxWarp prst="textNoShape">
                <a:avLst/>
              </a:prstTxWarp>
            </a:bodyPr>
            <a:lstStyle/>
            <a:p>
              <a:endParaRPr lang="nb-NO" sz="572"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4" name="Freeform 665">
              <a:extLst>
                <a:ext uri="{FF2B5EF4-FFF2-40B4-BE49-F238E27FC236}">
                  <a16:creationId xmlns:a16="http://schemas.microsoft.com/office/drawing/2014/main" id="{02AE16EB-E2A4-7D4F-9545-3780CAA8C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7639" y="11712576"/>
              <a:ext cx="169863" cy="146050"/>
            </a:xfrm>
            <a:custGeom>
              <a:avLst/>
              <a:gdLst>
                <a:gd name="T0" fmla="*/ 202 w 410"/>
                <a:gd name="T1" fmla="*/ 350 h 350"/>
                <a:gd name="T2" fmla="*/ 5 w 410"/>
                <a:gd name="T3" fmla="*/ 199 h 350"/>
                <a:gd name="T4" fmla="*/ 17 w 410"/>
                <a:gd name="T5" fmla="*/ 169 h 350"/>
                <a:gd name="T6" fmla="*/ 48 w 410"/>
                <a:gd name="T7" fmla="*/ 181 h 350"/>
                <a:gd name="T8" fmla="*/ 202 w 410"/>
                <a:gd name="T9" fmla="*/ 303 h 350"/>
                <a:gd name="T10" fmla="*/ 364 w 410"/>
                <a:gd name="T11" fmla="*/ 185 h 350"/>
                <a:gd name="T12" fmla="*/ 364 w 410"/>
                <a:gd name="T13" fmla="*/ 24 h 350"/>
                <a:gd name="T14" fmla="*/ 387 w 410"/>
                <a:gd name="T15" fmla="*/ 0 h 350"/>
                <a:gd name="T16" fmla="*/ 410 w 410"/>
                <a:gd name="T17" fmla="*/ 24 h 350"/>
                <a:gd name="T18" fmla="*/ 410 w 410"/>
                <a:gd name="T19" fmla="*/ 190 h 350"/>
                <a:gd name="T20" fmla="*/ 408 w 410"/>
                <a:gd name="T21" fmla="*/ 200 h 350"/>
                <a:gd name="T22" fmla="*/ 202 w 410"/>
                <a:gd name="T23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0" h="350">
                  <a:moveTo>
                    <a:pt x="202" y="350"/>
                  </a:moveTo>
                  <a:cubicBezTo>
                    <a:pt x="69" y="350"/>
                    <a:pt x="7" y="205"/>
                    <a:pt x="5" y="199"/>
                  </a:cubicBezTo>
                  <a:cubicBezTo>
                    <a:pt x="0" y="187"/>
                    <a:pt x="5" y="174"/>
                    <a:pt x="17" y="169"/>
                  </a:cubicBezTo>
                  <a:cubicBezTo>
                    <a:pt x="29" y="164"/>
                    <a:pt x="43" y="169"/>
                    <a:pt x="48" y="181"/>
                  </a:cubicBezTo>
                  <a:cubicBezTo>
                    <a:pt x="48" y="182"/>
                    <a:pt x="100" y="303"/>
                    <a:pt x="202" y="303"/>
                  </a:cubicBezTo>
                  <a:cubicBezTo>
                    <a:pt x="299" y="303"/>
                    <a:pt x="353" y="206"/>
                    <a:pt x="364" y="185"/>
                  </a:cubicBezTo>
                  <a:cubicBezTo>
                    <a:pt x="364" y="24"/>
                    <a:pt x="364" y="24"/>
                    <a:pt x="364" y="24"/>
                  </a:cubicBezTo>
                  <a:cubicBezTo>
                    <a:pt x="364" y="11"/>
                    <a:pt x="374" y="0"/>
                    <a:pt x="387" y="0"/>
                  </a:cubicBezTo>
                  <a:cubicBezTo>
                    <a:pt x="400" y="0"/>
                    <a:pt x="410" y="11"/>
                    <a:pt x="410" y="24"/>
                  </a:cubicBezTo>
                  <a:cubicBezTo>
                    <a:pt x="410" y="190"/>
                    <a:pt x="410" y="190"/>
                    <a:pt x="410" y="190"/>
                  </a:cubicBezTo>
                  <a:cubicBezTo>
                    <a:pt x="410" y="193"/>
                    <a:pt x="409" y="197"/>
                    <a:pt x="408" y="200"/>
                  </a:cubicBezTo>
                  <a:cubicBezTo>
                    <a:pt x="405" y="206"/>
                    <a:pt x="340" y="350"/>
                    <a:pt x="202" y="350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9032" tIns="14516" rIns="29032" bIns="14516" numCol="1" anchor="t" anchorCtr="0" compatLnSpc="1">
              <a:prstTxWarp prst="textNoShape">
                <a:avLst/>
              </a:prstTxWarp>
            </a:bodyPr>
            <a:lstStyle/>
            <a:p>
              <a:endParaRPr lang="nb-NO" sz="572"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5" name="Freeform 666">
              <a:extLst>
                <a:ext uri="{FF2B5EF4-FFF2-40B4-BE49-F238E27FC236}">
                  <a16:creationId xmlns:a16="http://schemas.microsoft.com/office/drawing/2014/main" id="{4982D5B0-95BB-EF4A-AA49-F32B5BB5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2564" y="11479213"/>
              <a:ext cx="128588" cy="46038"/>
            </a:xfrm>
            <a:custGeom>
              <a:avLst/>
              <a:gdLst>
                <a:gd name="T0" fmla="*/ 283 w 309"/>
                <a:gd name="T1" fmla="*/ 110 h 110"/>
                <a:gd name="T2" fmla="*/ 270 w 309"/>
                <a:gd name="T3" fmla="*/ 106 h 110"/>
                <a:gd name="T4" fmla="*/ 24 w 309"/>
                <a:gd name="T5" fmla="*/ 49 h 110"/>
                <a:gd name="T6" fmla="*/ 0 w 309"/>
                <a:gd name="T7" fmla="*/ 27 h 110"/>
                <a:gd name="T8" fmla="*/ 23 w 309"/>
                <a:gd name="T9" fmla="*/ 3 h 110"/>
                <a:gd name="T10" fmla="*/ 295 w 309"/>
                <a:gd name="T11" fmla="*/ 67 h 110"/>
                <a:gd name="T12" fmla="*/ 302 w 309"/>
                <a:gd name="T13" fmla="*/ 99 h 110"/>
                <a:gd name="T14" fmla="*/ 283 w 309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9" h="110">
                  <a:moveTo>
                    <a:pt x="283" y="110"/>
                  </a:moveTo>
                  <a:cubicBezTo>
                    <a:pt x="278" y="110"/>
                    <a:pt x="274" y="109"/>
                    <a:pt x="270" y="106"/>
                  </a:cubicBezTo>
                  <a:cubicBezTo>
                    <a:pt x="178" y="47"/>
                    <a:pt x="26" y="50"/>
                    <a:pt x="24" y="49"/>
                  </a:cubicBezTo>
                  <a:cubicBezTo>
                    <a:pt x="11" y="50"/>
                    <a:pt x="1" y="39"/>
                    <a:pt x="0" y="27"/>
                  </a:cubicBezTo>
                  <a:cubicBezTo>
                    <a:pt x="0" y="14"/>
                    <a:pt x="10" y="3"/>
                    <a:pt x="23" y="3"/>
                  </a:cubicBezTo>
                  <a:cubicBezTo>
                    <a:pt x="30" y="2"/>
                    <a:pt x="192" y="0"/>
                    <a:pt x="295" y="67"/>
                  </a:cubicBezTo>
                  <a:cubicBezTo>
                    <a:pt x="306" y="74"/>
                    <a:pt x="309" y="88"/>
                    <a:pt x="302" y="99"/>
                  </a:cubicBezTo>
                  <a:cubicBezTo>
                    <a:pt x="298" y="106"/>
                    <a:pt x="290" y="110"/>
                    <a:pt x="283" y="110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9032" tIns="14516" rIns="29032" bIns="14516" numCol="1" anchor="t" anchorCtr="0" compatLnSpc="1">
              <a:prstTxWarp prst="textNoShape">
                <a:avLst/>
              </a:prstTxWarp>
            </a:bodyPr>
            <a:lstStyle/>
            <a:p>
              <a:endParaRPr lang="nb-NO" sz="572"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6" name="Freeform 667">
              <a:extLst>
                <a:ext uri="{FF2B5EF4-FFF2-40B4-BE49-F238E27FC236}">
                  <a16:creationId xmlns:a16="http://schemas.microsoft.com/office/drawing/2014/main" id="{6FD05969-ECC5-F541-8CFB-8F734A426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9051" y="11715751"/>
              <a:ext cx="150813" cy="323850"/>
            </a:xfrm>
            <a:custGeom>
              <a:avLst/>
              <a:gdLst>
                <a:gd name="T0" fmla="*/ 26 w 366"/>
                <a:gd name="T1" fmla="*/ 780 h 780"/>
                <a:gd name="T2" fmla="*/ 3 w 366"/>
                <a:gd name="T3" fmla="*/ 757 h 780"/>
                <a:gd name="T4" fmla="*/ 3 w 366"/>
                <a:gd name="T5" fmla="*/ 453 h 780"/>
                <a:gd name="T6" fmla="*/ 85 w 366"/>
                <a:gd name="T7" fmla="*/ 273 h 780"/>
                <a:gd name="T8" fmla="*/ 320 w 366"/>
                <a:gd name="T9" fmla="*/ 167 h 780"/>
                <a:gd name="T10" fmla="*/ 320 w 366"/>
                <a:gd name="T11" fmla="*/ 23 h 780"/>
                <a:gd name="T12" fmla="*/ 343 w 366"/>
                <a:gd name="T13" fmla="*/ 0 h 780"/>
                <a:gd name="T14" fmla="*/ 366 w 366"/>
                <a:gd name="T15" fmla="*/ 23 h 780"/>
                <a:gd name="T16" fmla="*/ 366 w 366"/>
                <a:gd name="T17" fmla="*/ 182 h 780"/>
                <a:gd name="T18" fmla="*/ 352 w 366"/>
                <a:gd name="T19" fmla="*/ 204 h 780"/>
                <a:gd name="T20" fmla="*/ 107 w 366"/>
                <a:gd name="T21" fmla="*/ 314 h 780"/>
                <a:gd name="T22" fmla="*/ 49 w 366"/>
                <a:gd name="T23" fmla="*/ 453 h 780"/>
                <a:gd name="T24" fmla="*/ 49 w 366"/>
                <a:gd name="T25" fmla="*/ 757 h 780"/>
                <a:gd name="T26" fmla="*/ 26 w 366"/>
                <a:gd name="T27" fmla="*/ 78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6" h="780">
                  <a:moveTo>
                    <a:pt x="26" y="780"/>
                  </a:moveTo>
                  <a:cubicBezTo>
                    <a:pt x="13" y="780"/>
                    <a:pt x="3" y="770"/>
                    <a:pt x="3" y="757"/>
                  </a:cubicBezTo>
                  <a:cubicBezTo>
                    <a:pt x="3" y="453"/>
                    <a:pt x="3" y="453"/>
                    <a:pt x="3" y="453"/>
                  </a:cubicBezTo>
                  <a:cubicBezTo>
                    <a:pt x="3" y="449"/>
                    <a:pt x="0" y="320"/>
                    <a:pt x="85" y="273"/>
                  </a:cubicBezTo>
                  <a:cubicBezTo>
                    <a:pt x="146" y="240"/>
                    <a:pt x="276" y="185"/>
                    <a:pt x="320" y="167"/>
                  </a:cubicBezTo>
                  <a:cubicBezTo>
                    <a:pt x="320" y="23"/>
                    <a:pt x="320" y="23"/>
                    <a:pt x="320" y="23"/>
                  </a:cubicBezTo>
                  <a:cubicBezTo>
                    <a:pt x="320" y="10"/>
                    <a:pt x="330" y="0"/>
                    <a:pt x="343" y="0"/>
                  </a:cubicBezTo>
                  <a:cubicBezTo>
                    <a:pt x="356" y="0"/>
                    <a:pt x="366" y="10"/>
                    <a:pt x="366" y="23"/>
                  </a:cubicBezTo>
                  <a:cubicBezTo>
                    <a:pt x="366" y="182"/>
                    <a:pt x="366" y="182"/>
                    <a:pt x="366" y="182"/>
                  </a:cubicBezTo>
                  <a:cubicBezTo>
                    <a:pt x="366" y="192"/>
                    <a:pt x="361" y="200"/>
                    <a:pt x="352" y="204"/>
                  </a:cubicBezTo>
                  <a:cubicBezTo>
                    <a:pt x="350" y="204"/>
                    <a:pt x="178" y="275"/>
                    <a:pt x="107" y="314"/>
                  </a:cubicBezTo>
                  <a:cubicBezTo>
                    <a:pt x="48" y="347"/>
                    <a:pt x="49" y="452"/>
                    <a:pt x="49" y="453"/>
                  </a:cubicBezTo>
                  <a:cubicBezTo>
                    <a:pt x="49" y="757"/>
                    <a:pt x="49" y="757"/>
                    <a:pt x="49" y="757"/>
                  </a:cubicBezTo>
                  <a:cubicBezTo>
                    <a:pt x="49" y="770"/>
                    <a:pt x="39" y="780"/>
                    <a:pt x="26" y="780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9032" tIns="14516" rIns="29032" bIns="14516" numCol="1" anchor="t" anchorCtr="0" compatLnSpc="1">
              <a:prstTxWarp prst="textNoShape">
                <a:avLst/>
              </a:prstTxWarp>
            </a:bodyPr>
            <a:lstStyle/>
            <a:p>
              <a:endParaRPr lang="nb-NO" sz="572"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01" name="Group 1246">
            <a:extLst>
              <a:ext uri="{FF2B5EF4-FFF2-40B4-BE49-F238E27FC236}">
                <a16:creationId xmlns:a16="http://schemas.microsoft.com/office/drawing/2014/main" id="{48304CFF-D918-914E-ACA9-1F81F8907151}"/>
              </a:ext>
            </a:extLst>
          </p:cNvPr>
          <p:cNvGrpSpPr>
            <a:grpSpLocks noChangeAspect="1"/>
          </p:cNvGrpSpPr>
          <p:nvPr/>
        </p:nvGrpSpPr>
        <p:grpSpPr>
          <a:xfrm>
            <a:off x="2360274" y="3978997"/>
            <a:ext cx="388642" cy="564525"/>
            <a:chOff x="4191001" y="11407776"/>
            <a:chExt cx="434975" cy="631825"/>
          </a:xfrm>
        </p:grpSpPr>
        <p:sp>
          <p:nvSpPr>
            <p:cNvPr id="202" name="Freeform 673">
              <a:extLst>
                <a:ext uri="{FF2B5EF4-FFF2-40B4-BE49-F238E27FC236}">
                  <a16:creationId xmlns:a16="http://schemas.microsoft.com/office/drawing/2014/main" id="{C82299F8-6D74-6E4D-A3D5-2330A2746D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02126" y="11566526"/>
              <a:ext cx="95250" cy="82550"/>
            </a:xfrm>
            <a:custGeom>
              <a:avLst/>
              <a:gdLst>
                <a:gd name="T0" fmla="*/ 115 w 231"/>
                <a:gd name="T1" fmla="*/ 200 h 200"/>
                <a:gd name="T2" fmla="*/ 0 w 231"/>
                <a:gd name="T3" fmla="*/ 84 h 200"/>
                <a:gd name="T4" fmla="*/ 115 w 231"/>
                <a:gd name="T5" fmla="*/ 0 h 200"/>
                <a:gd name="T6" fmla="*/ 231 w 231"/>
                <a:gd name="T7" fmla="*/ 84 h 200"/>
                <a:gd name="T8" fmla="*/ 115 w 231"/>
                <a:gd name="T9" fmla="*/ 200 h 200"/>
                <a:gd name="T10" fmla="*/ 115 w 231"/>
                <a:gd name="T11" fmla="*/ 47 h 200"/>
                <a:gd name="T12" fmla="*/ 47 w 231"/>
                <a:gd name="T13" fmla="*/ 84 h 200"/>
                <a:gd name="T14" fmla="*/ 115 w 231"/>
                <a:gd name="T15" fmla="*/ 153 h 200"/>
                <a:gd name="T16" fmla="*/ 184 w 231"/>
                <a:gd name="T17" fmla="*/ 84 h 200"/>
                <a:gd name="T18" fmla="*/ 115 w 231"/>
                <a:gd name="T19" fmla="*/ 47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1" h="200">
                  <a:moveTo>
                    <a:pt x="115" y="200"/>
                  </a:moveTo>
                  <a:cubicBezTo>
                    <a:pt x="52" y="200"/>
                    <a:pt x="0" y="148"/>
                    <a:pt x="0" y="84"/>
                  </a:cubicBezTo>
                  <a:cubicBezTo>
                    <a:pt x="0" y="14"/>
                    <a:pt x="18" y="0"/>
                    <a:pt x="115" y="0"/>
                  </a:cubicBezTo>
                  <a:cubicBezTo>
                    <a:pt x="212" y="0"/>
                    <a:pt x="231" y="14"/>
                    <a:pt x="231" y="84"/>
                  </a:cubicBezTo>
                  <a:cubicBezTo>
                    <a:pt x="231" y="148"/>
                    <a:pt x="179" y="200"/>
                    <a:pt x="115" y="200"/>
                  </a:cubicBezTo>
                  <a:close/>
                  <a:moveTo>
                    <a:pt x="115" y="47"/>
                  </a:moveTo>
                  <a:cubicBezTo>
                    <a:pt x="47" y="47"/>
                    <a:pt x="47" y="47"/>
                    <a:pt x="47" y="84"/>
                  </a:cubicBezTo>
                  <a:cubicBezTo>
                    <a:pt x="47" y="122"/>
                    <a:pt x="77" y="153"/>
                    <a:pt x="115" y="153"/>
                  </a:cubicBezTo>
                  <a:cubicBezTo>
                    <a:pt x="153" y="153"/>
                    <a:pt x="184" y="122"/>
                    <a:pt x="184" y="84"/>
                  </a:cubicBezTo>
                  <a:cubicBezTo>
                    <a:pt x="184" y="47"/>
                    <a:pt x="184" y="47"/>
                    <a:pt x="115" y="47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9032" tIns="14516" rIns="29032" bIns="14516" numCol="1" anchor="t" anchorCtr="0" compatLnSpc="1">
              <a:prstTxWarp prst="textNoShape">
                <a:avLst/>
              </a:prstTxWarp>
            </a:bodyPr>
            <a:lstStyle/>
            <a:p>
              <a:endParaRPr lang="nb-NO" sz="572"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3" name="Freeform 674">
              <a:extLst>
                <a:ext uri="{FF2B5EF4-FFF2-40B4-BE49-F238E27FC236}">
                  <a16:creationId xmlns:a16="http://schemas.microsoft.com/office/drawing/2014/main" id="{6B751724-0FFA-4B4E-9D50-C68179A6C9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18014" y="11566526"/>
              <a:ext cx="95250" cy="82550"/>
            </a:xfrm>
            <a:custGeom>
              <a:avLst/>
              <a:gdLst>
                <a:gd name="T0" fmla="*/ 115 w 231"/>
                <a:gd name="T1" fmla="*/ 200 h 200"/>
                <a:gd name="T2" fmla="*/ 0 w 231"/>
                <a:gd name="T3" fmla="*/ 84 h 200"/>
                <a:gd name="T4" fmla="*/ 115 w 231"/>
                <a:gd name="T5" fmla="*/ 0 h 200"/>
                <a:gd name="T6" fmla="*/ 231 w 231"/>
                <a:gd name="T7" fmla="*/ 84 h 200"/>
                <a:gd name="T8" fmla="*/ 115 w 231"/>
                <a:gd name="T9" fmla="*/ 200 h 200"/>
                <a:gd name="T10" fmla="*/ 115 w 231"/>
                <a:gd name="T11" fmla="*/ 47 h 200"/>
                <a:gd name="T12" fmla="*/ 47 w 231"/>
                <a:gd name="T13" fmla="*/ 84 h 200"/>
                <a:gd name="T14" fmla="*/ 115 w 231"/>
                <a:gd name="T15" fmla="*/ 153 h 200"/>
                <a:gd name="T16" fmla="*/ 184 w 231"/>
                <a:gd name="T17" fmla="*/ 84 h 200"/>
                <a:gd name="T18" fmla="*/ 115 w 231"/>
                <a:gd name="T19" fmla="*/ 47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1" h="200">
                  <a:moveTo>
                    <a:pt x="115" y="200"/>
                  </a:moveTo>
                  <a:cubicBezTo>
                    <a:pt x="52" y="200"/>
                    <a:pt x="0" y="148"/>
                    <a:pt x="0" y="84"/>
                  </a:cubicBezTo>
                  <a:cubicBezTo>
                    <a:pt x="0" y="14"/>
                    <a:pt x="18" y="0"/>
                    <a:pt x="115" y="0"/>
                  </a:cubicBezTo>
                  <a:cubicBezTo>
                    <a:pt x="212" y="0"/>
                    <a:pt x="231" y="14"/>
                    <a:pt x="231" y="84"/>
                  </a:cubicBezTo>
                  <a:cubicBezTo>
                    <a:pt x="231" y="148"/>
                    <a:pt x="179" y="200"/>
                    <a:pt x="115" y="200"/>
                  </a:cubicBezTo>
                  <a:close/>
                  <a:moveTo>
                    <a:pt x="115" y="47"/>
                  </a:moveTo>
                  <a:cubicBezTo>
                    <a:pt x="47" y="47"/>
                    <a:pt x="47" y="47"/>
                    <a:pt x="47" y="84"/>
                  </a:cubicBezTo>
                  <a:cubicBezTo>
                    <a:pt x="47" y="122"/>
                    <a:pt x="77" y="153"/>
                    <a:pt x="115" y="153"/>
                  </a:cubicBezTo>
                  <a:cubicBezTo>
                    <a:pt x="153" y="153"/>
                    <a:pt x="184" y="122"/>
                    <a:pt x="184" y="84"/>
                  </a:cubicBezTo>
                  <a:cubicBezTo>
                    <a:pt x="184" y="47"/>
                    <a:pt x="184" y="47"/>
                    <a:pt x="115" y="47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9032" tIns="14516" rIns="29032" bIns="14516" numCol="1" anchor="t" anchorCtr="0" compatLnSpc="1">
              <a:prstTxWarp prst="textNoShape">
                <a:avLst/>
              </a:prstTxWarp>
            </a:bodyPr>
            <a:lstStyle/>
            <a:p>
              <a:endParaRPr lang="nb-NO" sz="572"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4" name="Freeform 675">
              <a:extLst>
                <a:ext uri="{FF2B5EF4-FFF2-40B4-BE49-F238E27FC236}">
                  <a16:creationId xmlns:a16="http://schemas.microsoft.com/office/drawing/2014/main" id="{E38C293D-504C-2149-9288-0699AD775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6276" y="11558588"/>
              <a:ext cx="63500" cy="31750"/>
            </a:xfrm>
            <a:custGeom>
              <a:avLst/>
              <a:gdLst>
                <a:gd name="T0" fmla="*/ 26 w 152"/>
                <a:gd name="T1" fmla="*/ 76 h 76"/>
                <a:gd name="T2" fmla="*/ 3 w 152"/>
                <a:gd name="T3" fmla="*/ 59 h 76"/>
                <a:gd name="T4" fmla="*/ 20 w 152"/>
                <a:gd name="T5" fmla="*/ 31 h 76"/>
                <a:gd name="T6" fmla="*/ 120 w 152"/>
                <a:gd name="T7" fmla="*/ 3 h 76"/>
                <a:gd name="T8" fmla="*/ 148 w 152"/>
                <a:gd name="T9" fmla="*/ 20 h 76"/>
                <a:gd name="T10" fmla="*/ 132 w 152"/>
                <a:gd name="T11" fmla="*/ 48 h 76"/>
                <a:gd name="T12" fmla="*/ 32 w 152"/>
                <a:gd name="T13" fmla="*/ 76 h 76"/>
                <a:gd name="T14" fmla="*/ 26 w 152"/>
                <a:gd name="T1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2" h="76">
                  <a:moveTo>
                    <a:pt x="26" y="76"/>
                  </a:moveTo>
                  <a:cubicBezTo>
                    <a:pt x="15" y="76"/>
                    <a:pt x="6" y="70"/>
                    <a:pt x="3" y="59"/>
                  </a:cubicBezTo>
                  <a:cubicBezTo>
                    <a:pt x="0" y="47"/>
                    <a:pt x="7" y="34"/>
                    <a:pt x="20" y="31"/>
                  </a:cubicBezTo>
                  <a:cubicBezTo>
                    <a:pt x="120" y="3"/>
                    <a:pt x="120" y="3"/>
                    <a:pt x="120" y="3"/>
                  </a:cubicBezTo>
                  <a:cubicBezTo>
                    <a:pt x="132" y="0"/>
                    <a:pt x="145" y="7"/>
                    <a:pt x="148" y="20"/>
                  </a:cubicBezTo>
                  <a:cubicBezTo>
                    <a:pt x="152" y="32"/>
                    <a:pt x="144" y="45"/>
                    <a:pt x="132" y="48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30" y="76"/>
                    <a:pt x="28" y="76"/>
                    <a:pt x="26" y="76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9032" tIns="14516" rIns="29032" bIns="14516" numCol="1" anchor="t" anchorCtr="0" compatLnSpc="1">
              <a:prstTxWarp prst="textNoShape">
                <a:avLst/>
              </a:prstTxWarp>
            </a:bodyPr>
            <a:lstStyle/>
            <a:p>
              <a:endParaRPr lang="nb-NO" sz="572"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5" name="Freeform 676">
              <a:extLst>
                <a:ext uri="{FF2B5EF4-FFF2-40B4-BE49-F238E27FC236}">
                  <a16:creationId xmlns:a16="http://schemas.microsoft.com/office/drawing/2014/main" id="{8B12CE99-0A06-DB4E-8D8A-641614915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8326" y="11591926"/>
              <a:ext cx="58738" cy="19050"/>
            </a:xfrm>
            <a:custGeom>
              <a:avLst/>
              <a:gdLst>
                <a:gd name="T0" fmla="*/ 117 w 141"/>
                <a:gd name="T1" fmla="*/ 47 h 47"/>
                <a:gd name="T2" fmla="*/ 23 w 141"/>
                <a:gd name="T3" fmla="*/ 47 h 47"/>
                <a:gd name="T4" fmla="*/ 0 w 141"/>
                <a:gd name="T5" fmla="*/ 23 h 47"/>
                <a:gd name="T6" fmla="*/ 23 w 141"/>
                <a:gd name="T7" fmla="*/ 0 h 47"/>
                <a:gd name="T8" fmla="*/ 117 w 141"/>
                <a:gd name="T9" fmla="*/ 0 h 47"/>
                <a:gd name="T10" fmla="*/ 141 w 141"/>
                <a:gd name="T11" fmla="*/ 23 h 47"/>
                <a:gd name="T12" fmla="*/ 117 w 141"/>
                <a:gd name="T1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1" h="47">
                  <a:moveTo>
                    <a:pt x="117" y="47"/>
                  </a:moveTo>
                  <a:cubicBezTo>
                    <a:pt x="23" y="47"/>
                    <a:pt x="23" y="47"/>
                    <a:pt x="23" y="47"/>
                  </a:cubicBezTo>
                  <a:cubicBezTo>
                    <a:pt x="10" y="47"/>
                    <a:pt x="0" y="36"/>
                    <a:pt x="0" y="23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30" y="0"/>
                    <a:pt x="141" y="11"/>
                    <a:pt x="141" y="23"/>
                  </a:cubicBezTo>
                  <a:cubicBezTo>
                    <a:pt x="141" y="36"/>
                    <a:pt x="130" y="47"/>
                    <a:pt x="117" y="47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9032" tIns="14516" rIns="29032" bIns="14516" numCol="1" anchor="t" anchorCtr="0" compatLnSpc="1">
              <a:prstTxWarp prst="textNoShape">
                <a:avLst/>
              </a:prstTxWarp>
            </a:bodyPr>
            <a:lstStyle/>
            <a:p>
              <a:endParaRPr lang="nb-NO" sz="572"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7" name="Freeform 677">
              <a:extLst>
                <a:ext uri="{FF2B5EF4-FFF2-40B4-BE49-F238E27FC236}">
                  <a16:creationId xmlns:a16="http://schemas.microsoft.com/office/drawing/2014/main" id="{0EC77861-E009-1649-9F38-183C3348D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4351" y="11710988"/>
              <a:ext cx="19050" cy="79375"/>
            </a:xfrm>
            <a:custGeom>
              <a:avLst/>
              <a:gdLst>
                <a:gd name="T0" fmla="*/ 23 w 46"/>
                <a:gd name="T1" fmla="*/ 192 h 192"/>
                <a:gd name="T2" fmla="*/ 0 w 46"/>
                <a:gd name="T3" fmla="*/ 169 h 192"/>
                <a:gd name="T4" fmla="*/ 0 w 46"/>
                <a:gd name="T5" fmla="*/ 23 h 192"/>
                <a:gd name="T6" fmla="*/ 23 w 46"/>
                <a:gd name="T7" fmla="*/ 0 h 192"/>
                <a:gd name="T8" fmla="*/ 46 w 46"/>
                <a:gd name="T9" fmla="*/ 23 h 192"/>
                <a:gd name="T10" fmla="*/ 46 w 46"/>
                <a:gd name="T11" fmla="*/ 169 h 192"/>
                <a:gd name="T12" fmla="*/ 23 w 46"/>
                <a:gd name="T13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92">
                  <a:moveTo>
                    <a:pt x="23" y="192"/>
                  </a:moveTo>
                  <a:cubicBezTo>
                    <a:pt x="10" y="192"/>
                    <a:pt x="0" y="182"/>
                    <a:pt x="0" y="16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6" y="0"/>
                    <a:pt x="46" y="10"/>
                    <a:pt x="46" y="23"/>
                  </a:cubicBezTo>
                  <a:cubicBezTo>
                    <a:pt x="46" y="169"/>
                    <a:pt x="46" y="169"/>
                    <a:pt x="46" y="169"/>
                  </a:cubicBezTo>
                  <a:cubicBezTo>
                    <a:pt x="46" y="182"/>
                    <a:pt x="36" y="192"/>
                    <a:pt x="23" y="192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9032" tIns="14516" rIns="29032" bIns="14516" numCol="1" anchor="t" anchorCtr="0" compatLnSpc="1">
              <a:prstTxWarp prst="textNoShape">
                <a:avLst/>
              </a:prstTxWarp>
            </a:bodyPr>
            <a:lstStyle/>
            <a:p>
              <a:endParaRPr lang="nb-NO" sz="572"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8" name="Freeform 678">
              <a:extLst>
                <a:ext uri="{FF2B5EF4-FFF2-40B4-BE49-F238E27FC236}">
                  <a16:creationId xmlns:a16="http://schemas.microsoft.com/office/drawing/2014/main" id="{94405EAA-1646-6247-8F6B-89AA64C70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3576" y="11707813"/>
              <a:ext cx="152400" cy="320675"/>
            </a:xfrm>
            <a:custGeom>
              <a:avLst/>
              <a:gdLst>
                <a:gd name="T0" fmla="*/ 340 w 366"/>
                <a:gd name="T1" fmla="*/ 773 h 773"/>
                <a:gd name="T2" fmla="*/ 317 w 366"/>
                <a:gd name="T3" fmla="*/ 750 h 773"/>
                <a:gd name="T4" fmla="*/ 317 w 366"/>
                <a:gd name="T5" fmla="*/ 446 h 773"/>
                <a:gd name="T6" fmla="*/ 259 w 366"/>
                <a:gd name="T7" fmla="*/ 307 h 773"/>
                <a:gd name="T8" fmla="*/ 14 w 366"/>
                <a:gd name="T9" fmla="*/ 196 h 773"/>
                <a:gd name="T10" fmla="*/ 0 w 366"/>
                <a:gd name="T11" fmla="*/ 175 h 773"/>
                <a:gd name="T12" fmla="*/ 0 w 366"/>
                <a:gd name="T13" fmla="*/ 23 h 773"/>
                <a:gd name="T14" fmla="*/ 23 w 366"/>
                <a:gd name="T15" fmla="*/ 0 h 773"/>
                <a:gd name="T16" fmla="*/ 46 w 366"/>
                <a:gd name="T17" fmla="*/ 23 h 773"/>
                <a:gd name="T18" fmla="*/ 46 w 366"/>
                <a:gd name="T19" fmla="*/ 159 h 773"/>
                <a:gd name="T20" fmla="*/ 281 w 366"/>
                <a:gd name="T21" fmla="*/ 266 h 773"/>
                <a:gd name="T22" fmla="*/ 363 w 366"/>
                <a:gd name="T23" fmla="*/ 447 h 773"/>
                <a:gd name="T24" fmla="*/ 363 w 366"/>
                <a:gd name="T25" fmla="*/ 750 h 773"/>
                <a:gd name="T26" fmla="*/ 340 w 366"/>
                <a:gd name="T27" fmla="*/ 773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6" h="773">
                  <a:moveTo>
                    <a:pt x="340" y="773"/>
                  </a:moveTo>
                  <a:cubicBezTo>
                    <a:pt x="327" y="773"/>
                    <a:pt x="317" y="763"/>
                    <a:pt x="317" y="750"/>
                  </a:cubicBezTo>
                  <a:cubicBezTo>
                    <a:pt x="317" y="446"/>
                    <a:pt x="317" y="446"/>
                    <a:pt x="317" y="446"/>
                  </a:cubicBezTo>
                  <a:cubicBezTo>
                    <a:pt x="317" y="444"/>
                    <a:pt x="318" y="339"/>
                    <a:pt x="259" y="307"/>
                  </a:cubicBezTo>
                  <a:cubicBezTo>
                    <a:pt x="188" y="268"/>
                    <a:pt x="16" y="197"/>
                    <a:pt x="14" y="196"/>
                  </a:cubicBezTo>
                  <a:cubicBezTo>
                    <a:pt x="5" y="193"/>
                    <a:pt x="0" y="184"/>
                    <a:pt x="0" y="175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6" y="0"/>
                    <a:pt x="46" y="10"/>
                    <a:pt x="46" y="23"/>
                  </a:cubicBezTo>
                  <a:cubicBezTo>
                    <a:pt x="46" y="159"/>
                    <a:pt x="46" y="159"/>
                    <a:pt x="46" y="159"/>
                  </a:cubicBezTo>
                  <a:cubicBezTo>
                    <a:pt x="90" y="177"/>
                    <a:pt x="220" y="232"/>
                    <a:pt x="281" y="266"/>
                  </a:cubicBezTo>
                  <a:cubicBezTo>
                    <a:pt x="366" y="312"/>
                    <a:pt x="363" y="441"/>
                    <a:pt x="363" y="447"/>
                  </a:cubicBezTo>
                  <a:cubicBezTo>
                    <a:pt x="363" y="750"/>
                    <a:pt x="363" y="750"/>
                    <a:pt x="363" y="750"/>
                  </a:cubicBezTo>
                  <a:cubicBezTo>
                    <a:pt x="363" y="763"/>
                    <a:pt x="353" y="773"/>
                    <a:pt x="340" y="773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9032" tIns="14516" rIns="29032" bIns="14516" numCol="1" anchor="t" anchorCtr="0" compatLnSpc="1">
              <a:prstTxWarp prst="textNoShape">
                <a:avLst/>
              </a:prstTxWarp>
            </a:bodyPr>
            <a:lstStyle/>
            <a:p>
              <a:endParaRPr lang="nb-NO" sz="572"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9" name="Freeform 679">
              <a:extLst>
                <a:ext uri="{FF2B5EF4-FFF2-40B4-BE49-F238E27FC236}">
                  <a16:creationId xmlns:a16="http://schemas.microsoft.com/office/drawing/2014/main" id="{B1EFE303-28C2-8B4A-893D-D12718984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2764" y="11769726"/>
              <a:ext cx="171450" cy="58738"/>
            </a:xfrm>
            <a:custGeom>
              <a:avLst/>
              <a:gdLst>
                <a:gd name="T0" fmla="*/ 203 w 413"/>
                <a:gd name="T1" fmla="*/ 141 h 141"/>
                <a:gd name="T2" fmla="*/ 7 w 413"/>
                <a:gd name="T3" fmla="*/ 39 h 141"/>
                <a:gd name="T4" fmla="*/ 14 w 413"/>
                <a:gd name="T5" fmla="*/ 7 h 141"/>
                <a:gd name="T6" fmla="*/ 46 w 413"/>
                <a:gd name="T7" fmla="*/ 14 h 141"/>
                <a:gd name="T8" fmla="*/ 203 w 413"/>
                <a:gd name="T9" fmla="*/ 94 h 141"/>
                <a:gd name="T10" fmla="*/ 368 w 413"/>
                <a:gd name="T11" fmla="*/ 14 h 141"/>
                <a:gd name="T12" fmla="*/ 400 w 413"/>
                <a:gd name="T13" fmla="*/ 8 h 141"/>
                <a:gd name="T14" fmla="*/ 406 w 413"/>
                <a:gd name="T15" fmla="*/ 40 h 141"/>
                <a:gd name="T16" fmla="*/ 203 w 413"/>
                <a:gd name="T17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3" h="141">
                  <a:moveTo>
                    <a:pt x="203" y="141"/>
                  </a:moveTo>
                  <a:cubicBezTo>
                    <a:pt x="72" y="141"/>
                    <a:pt x="9" y="43"/>
                    <a:pt x="7" y="39"/>
                  </a:cubicBezTo>
                  <a:cubicBezTo>
                    <a:pt x="0" y="28"/>
                    <a:pt x="3" y="14"/>
                    <a:pt x="14" y="7"/>
                  </a:cubicBezTo>
                  <a:cubicBezTo>
                    <a:pt x="25" y="0"/>
                    <a:pt x="39" y="4"/>
                    <a:pt x="46" y="14"/>
                  </a:cubicBezTo>
                  <a:cubicBezTo>
                    <a:pt x="48" y="18"/>
                    <a:pt x="98" y="94"/>
                    <a:pt x="203" y="94"/>
                  </a:cubicBezTo>
                  <a:cubicBezTo>
                    <a:pt x="312" y="94"/>
                    <a:pt x="365" y="17"/>
                    <a:pt x="368" y="14"/>
                  </a:cubicBezTo>
                  <a:cubicBezTo>
                    <a:pt x="375" y="3"/>
                    <a:pt x="389" y="0"/>
                    <a:pt x="400" y="8"/>
                  </a:cubicBezTo>
                  <a:cubicBezTo>
                    <a:pt x="411" y="15"/>
                    <a:pt x="413" y="29"/>
                    <a:pt x="406" y="40"/>
                  </a:cubicBezTo>
                  <a:cubicBezTo>
                    <a:pt x="403" y="44"/>
                    <a:pt x="337" y="141"/>
                    <a:pt x="203" y="141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9032" tIns="14516" rIns="29032" bIns="14516" numCol="1" anchor="t" anchorCtr="0" compatLnSpc="1">
              <a:prstTxWarp prst="textNoShape">
                <a:avLst/>
              </a:prstTxWarp>
            </a:bodyPr>
            <a:lstStyle/>
            <a:p>
              <a:endParaRPr lang="nb-NO" sz="572"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0" name="Freeform 680">
              <a:extLst>
                <a:ext uri="{FF2B5EF4-FFF2-40B4-BE49-F238E27FC236}">
                  <a16:creationId xmlns:a16="http://schemas.microsoft.com/office/drawing/2014/main" id="{15ED9EBF-AF89-DB4B-BF91-CC4EADEC2A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1001" y="11707813"/>
              <a:ext cx="152400" cy="320675"/>
            </a:xfrm>
            <a:custGeom>
              <a:avLst/>
              <a:gdLst>
                <a:gd name="T0" fmla="*/ 25 w 365"/>
                <a:gd name="T1" fmla="*/ 773 h 773"/>
                <a:gd name="T2" fmla="*/ 2 w 365"/>
                <a:gd name="T3" fmla="*/ 750 h 773"/>
                <a:gd name="T4" fmla="*/ 2 w 365"/>
                <a:gd name="T5" fmla="*/ 446 h 773"/>
                <a:gd name="T6" fmla="*/ 84 w 365"/>
                <a:gd name="T7" fmla="*/ 266 h 773"/>
                <a:gd name="T8" fmla="*/ 319 w 365"/>
                <a:gd name="T9" fmla="*/ 159 h 773"/>
                <a:gd name="T10" fmla="*/ 319 w 365"/>
                <a:gd name="T11" fmla="*/ 23 h 773"/>
                <a:gd name="T12" fmla="*/ 342 w 365"/>
                <a:gd name="T13" fmla="*/ 0 h 773"/>
                <a:gd name="T14" fmla="*/ 365 w 365"/>
                <a:gd name="T15" fmla="*/ 23 h 773"/>
                <a:gd name="T16" fmla="*/ 365 w 365"/>
                <a:gd name="T17" fmla="*/ 175 h 773"/>
                <a:gd name="T18" fmla="*/ 351 w 365"/>
                <a:gd name="T19" fmla="*/ 196 h 773"/>
                <a:gd name="T20" fmla="*/ 106 w 365"/>
                <a:gd name="T21" fmla="*/ 307 h 773"/>
                <a:gd name="T22" fmla="*/ 48 w 365"/>
                <a:gd name="T23" fmla="*/ 446 h 773"/>
                <a:gd name="T24" fmla="*/ 48 w 365"/>
                <a:gd name="T25" fmla="*/ 750 h 773"/>
                <a:gd name="T26" fmla="*/ 25 w 365"/>
                <a:gd name="T27" fmla="*/ 773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5" h="773">
                  <a:moveTo>
                    <a:pt x="25" y="773"/>
                  </a:moveTo>
                  <a:cubicBezTo>
                    <a:pt x="12" y="773"/>
                    <a:pt x="2" y="763"/>
                    <a:pt x="2" y="750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1"/>
                    <a:pt x="0" y="312"/>
                    <a:pt x="84" y="266"/>
                  </a:cubicBezTo>
                  <a:cubicBezTo>
                    <a:pt x="146" y="232"/>
                    <a:pt x="275" y="177"/>
                    <a:pt x="319" y="159"/>
                  </a:cubicBezTo>
                  <a:cubicBezTo>
                    <a:pt x="319" y="23"/>
                    <a:pt x="319" y="23"/>
                    <a:pt x="319" y="23"/>
                  </a:cubicBezTo>
                  <a:cubicBezTo>
                    <a:pt x="319" y="10"/>
                    <a:pt x="329" y="0"/>
                    <a:pt x="342" y="0"/>
                  </a:cubicBezTo>
                  <a:cubicBezTo>
                    <a:pt x="355" y="0"/>
                    <a:pt x="365" y="10"/>
                    <a:pt x="365" y="23"/>
                  </a:cubicBezTo>
                  <a:cubicBezTo>
                    <a:pt x="365" y="175"/>
                    <a:pt x="365" y="175"/>
                    <a:pt x="365" y="175"/>
                  </a:cubicBezTo>
                  <a:cubicBezTo>
                    <a:pt x="365" y="184"/>
                    <a:pt x="360" y="193"/>
                    <a:pt x="351" y="196"/>
                  </a:cubicBezTo>
                  <a:cubicBezTo>
                    <a:pt x="349" y="197"/>
                    <a:pt x="177" y="268"/>
                    <a:pt x="106" y="307"/>
                  </a:cubicBezTo>
                  <a:cubicBezTo>
                    <a:pt x="47" y="339"/>
                    <a:pt x="48" y="444"/>
                    <a:pt x="48" y="446"/>
                  </a:cubicBezTo>
                  <a:cubicBezTo>
                    <a:pt x="48" y="750"/>
                    <a:pt x="48" y="750"/>
                    <a:pt x="48" y="750"/>
                  </a:cubicBezTo>
                  <a:cubicBezTo>
                    <a:pt x="48" y="763"/>
                    <a:pt x="38" y="773"/>
                    <a:pt x="25" y="773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9032" tIns="14516" rIns="29032" bIns="14516" numCol="1" anchor="t" anchorCtr="0" compatLnSpc="1">
              <a:prstTxWarp prst="textNoShape">
                <a:avLst/>
              </a:prstTxWarp>
            </a:bodyPr>
            <a:lstStyle/>
            <a:p>
              <a:endParaRPr lang="nb-NO" sz="572"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1" name="Freeform 681">
              <a:extLst>
                <a:ext uri="{FF2B5EF4-FFF2-40B4-BE49-F238E27FC236}">
                  <a16:creationId xmlns:a16="http://schemas.microsoft.com/office/drawing/2014/main" id="{38061141-29C7-C148-8080-552032D200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7676" y="11407776"/>
              <a:ext cx="301625" cy="341313"/>
            </a:xfrm>
            <a:custGeom>
              <a:avLst/>
              <a:gdLst>
                <a:gd name="T0" fmla="*/ 363 w 725"/>
                <a:gd name="T1" fmla="*/ 820 h 820"/>
                <a:gd name="T2" fmla="*/ 0 w 725"/>
                <a:gd name="T3" fmla="*/ 458 h 820"/>
                <a:gd name="T4" fmla="*/ 0 w 725"/>
                <a:gd name="T5" fmla="*/ 362 h 820"/>
                <a:gd name="T6" fmla="*/ 363 w 725"/>
                <a:gd name="T7" fmla="*/ 0 h 820"/>
                <a:gd name="T8" fmla="*/ 725 w 725"/>
                <a:gd name="T9" fmla="*/ 362 h 820"/>
                <a:gd name="T10" fmla="*/ 725 w 725"/>
                <a:gd name="T11" fmla="*/ 458 h 820"/>
                <a:gd name="T12" fmla="*/ 363 w 725"/>
                <a:gd name="T13" fmla="*/ 820 h 820"/>
                <a:gd name="T14" fmla="*/ 363 w 725"/>
                <a:gd name="T15" fmla="*/ 47 h 820"/>
                <a:gd name="T16" fmla="*/ 47 w 725"/>
                <a:gd name="T17" fmla="*/ 362 h 820"/>
                <a:gd name="T18" fmla="*/ 47 w 725"/>
                <a:gd name="T19" fmla="*/ 458 h 820"/>
                <a:gd name="T20" fmla="*/ 363 w 725"/>
                <a:gd name="T21" fmla="*/ 773 h 820"/>
                <a:gd name="T22" fmla="*/ 678 w 725"/>
                <a:gd name="T23" fmla="*/ 458 h 820"/>
                <a:gd name="T24" fmla="*/ 678 w 725"/>
                <a:gd name="T25" fmla="*/ 362 h 820"/>
                <a:gd name="T26" fmla="*/ 363 w 725"/>
                <a:gd name="T27" fmla="*/ 47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5" h="820">
                  <a:moveTo>
                    <a:pt x="363" y="820"/>
                  </a:moveTo>
                  <a:cubicBezTo>
                    <a:pt x="163" y="820"/>
                    <a:pt x="0" y="658"/>
                    <a:pt x="0" y="458"/>
                  </a:cubicBezTo>
                  <a:cubicBezTo>
                    <a:pt x="0" y="362"/>
                    <a:pt x="0" y="362"/>
                    <a:pt x="0" y="362"/>
                  </a:cubicBezTo>
                  <a:cubicBezTo>
                    <a:pt x="0" y="163"/>
                    <a:pt x="163" y="0"/>
                    <a:pt x="363" y="0"/>
                  </a:cubicBezTo>
                  <a:cubicBezTo>
                    <a:pt x="562" y="0"/>
                    <a:pt x="725" y="163"/>
                    <a:pt x="725" y="362"/>
                  </a:cubicBezTo>
                  <a:cubicBezTo>
                    <a:pt x="725" y="458"/>
                    <a:pt x="725" y="458"/>
                    <a:pt x="725" y="458"/>
                  </a:cubicBezTo>
                  <a:cubicBezTo>
                    <a:pt x="725" y="658"/>
                    <a:pt x="562" y="820"/>
                    <a:pt x="363" y="820"/>
                  </a:cubicBezTo>
                  <a:close/>
                  <a:moveTo>
                    <a:pt x="363" y="47"/>
                  </a:moveTo>
                  <a:cubicBezTo>
                    <a:pt x="189" y="47"/>
                    <a:pt x="47" y="188"/>
                    <a:pt x="47" y="362"/>
                  </a:cubicBezTo>
                  <a:cubicBezTo>
                    <a:pt x="47" y="458"/>
                    <a:pt x="47" y="458"/>
                    <a:pt x="47" y="458"/>
                  </a:cubicBezTo>
                  <a:cubicBezTo>
                    <a:pt x="47" y="632"/>
                    <a:pt x="189" y="773"/>
                    <a:pt x="363" y="773"/>
                  </a:cubicBezTo>
                  <a:cubicBezTo>
                    <a:pt x="537" y="773"/>
                    <a:pt x="678" y="632"/>
                    <a:pt x="678" y="458"/>
                  </a:cubicBezTo>
                  <a:cubicBezTo>
                    <a:pt x="678" y="362"/>
                    <a:pt x="678" y="362"/>
                    <a:pt x="678" y="362"/>
                  </a:cubicBezTo>
                  <a:cubicBezTo>
                    <a:pt x="678" y="188"/>
                    <a:pt x="537" y="47"/>
                    <a:pt x="363" y="47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9032" tIns="14516" rIns="29032" bIns="14516" numCol="1" anchor="t" anchorCtr="0" compatLnSpc="1">
              <a:prstTxWarp prst="textNoShape">
                <a:avLst/>
              </a:prstTxWarp>
            </a:bodyPr>
            <a:lstStyle/>
            <a:p>
              <a:endParaRPr lang="nb-NO" sz="572"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2" name="Freeform 682">
              <a:extLst>
                <a:ext uri="{FF2B5EF4-FFF2-40B4-BE49-F238E27FC236}">
                  <a16:creationId xmlns:a16="http://schemas.microsoft.com/office/drawing/2014/main" id="{9D5665DC-FFE1-1C4D-9657-895BBB5F4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851" y="11560176"/>
              <a:ext cx="63500" cy="31750"/>
            </a:xfrm>
            <a:custGeom>
              <a:avLst/>
              <a:gdLst>
                <a:gd name="T0" fmla="*/ 126 w 152"/>
                <a:gd name="T1" fmla="*/ 77 h 77"/>
                <a:gd name="T2" fmla="*/ 120 w 152"/>
                <a:gd name="T3" fmla="*/ 76 h 77"/>
                <a:gd name="T4" fmla="*/ 20 w 152"/>
                <a:gd name="T5" fmla="*/ 48 h 77"/>
                <a:gd name="T6" fmla="*/ 4 w 152"/>
                <a:gd name="T7" fmla="*/ 20 h 77"/>
                <a:gd name="T8" fmla="*/ 32 w 152"/>
                <a:gd name="T9" fmla="*/ 4 h 77"/>
                <a:gd name="T10" fmla="*/ 132 w 152"/>
                <a:gd name="T11" fmla="*/ 31 h 77"/>
                <a:gd name="T12" fmla="*/ 149 w 152"/>
                <a:gd name="T13" fmla="*/ 59 h 77"/>
                <a:gd name="T14" fmla="*/ 126 w 152"/>
                <a:gd name="T15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2" h="77">
                  <a:moveTo>
                    <a:pt x="126" y="77"/>
                  </a:moveTo>
                  <a:cubicBezTo>
                    <a:pt x="124" y="77"/>
                    <a:pt x="122" y="76"/>
                    <a:pt x="120" y="76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8" y="45"/>
                    <a:pt x="0" y="32"/>
                    <a:pt x="4" y="20"/>
                  </a:cubicBezTo>
                  <a:cubicBezTo>
                    <a:pt x="7" y="8"/>
                    <a:pt x="20" y="0"/>
                    <a:pt x="32" y="4"/>
                  </a:cubicBezTo>
                  <a:cubicBezTo>
                    <a:pt x="132" y="31"/>
                    <a:pt x="132" y="31"/>
                    <a:pt x="132" y="31"/>
                  </a:cubicBezTo>
                  <a:cubicBezTo>
                    <a:pt x="145" y="34"/>
                    <a:pt x="152" y="47"/>
                    <a:pt x="149" y="59"/>
                  </a:cubicBezTo>
                  <a:cubicBezTo>
                    <a:pt x="146" y="70"/>
                    <a:pt x="137" y="77"/>
                    <a:pt x="126" y="77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9032" tIns="14516" rIns="29032" bIns="14516" numCol="1" anchor="t" anchorCtr="0" compatLnSpc="1">
              <a:prstTxWarp prst="textNoShape">
                <a:avLst/>
              </a:prstTxWarp>
            </a:bodyPr>
            <a:lstStyle/>
            <a:p>
              <a:endParaRPr lang="nb-NO" sz="572"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3" name="Freeform 683">
              <a:extLst>
                <a:ext uri="{FF2B5EF4-FFF2-40B4-BE49-F238E27FC236}">
                  <a16:creationId xmlns:a16="http://schemas.microsoft.com/office/drawing/2014/main" id="{BC39AE74-5927-5740-B6DC-D93FCCD05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9426" y="11784013"/>
              <a:ext cx="128588" cy="95250"/>
            </a:xfrm>
            <a:custGeom>
              <a:avLst/>
              <a:gdLst>
                <a:gd name="T0" fmla="*/ 60 w 310"/>
                <a:gd name="T1" fmla="*/ 229 h 229"/>
                <a:gd name="T2" fmla="*/ 51 w 310"/>
                <a:gd name="T3" fmla="*/ 227 h 229"/>
                <a:gd name="T4" fmla="*/ 37 w 310"/>
                <a:gd name="T5" fmla="*/ 210 h 229"/>
                <a:gd name="T6" fmla="*/ 2 w 310"/>
                <a:gd name="T7" fmla="*/ 30 h 229"/>
                <a:gd name="T8" fmla="*/ 20 w 310"/>
                <a:gd name="T9" fmla="*/ 3 h 229"/>
                <a:gd name="T10" fmla="*/ 48 w 310"/>
                <a:gd name="T11" fmla="*/ 21 h 229"/>
                <a:gd name="T12" fmla="*/ 77 w 310"/>
                <a:gd name="T13" fmla="*/ 170 h 229"/>
                <a:gd name="T14" fmla="*/ 272 w 310"/>
                <a:gd name="T15" fmla="*/ 61 h 229"/>
                <a:gd name="T16" fmla="*/ 304 w 310"/>
                <a:gd name="T17" fmla="*/ 70 h 229"/>
                <a:gd name="T18" fmla="*/ 295 w 310"/>
                <a:gd name="T19" fmla="*/ 102 h 229"/>
                <a:gd name="T20" fmla="*/ 72 w 310"/>
                <a:gd name="T21" fmla="*/ 226 h 229"/>
                <a:gd name="T22" fmla="*/ 60 w 310"/>
                <a:gd name="T23" fmla="*/ 2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0" h="229">
                  <a:moveTo>
                    <a:pt x="60" y="229"/>
                  </a:moveTo>
                  <a:cubicBezTo>
                    <a:pt x="57" y="229"/>
                    <a:pt x="54" y="228"/>
                    <a:pt x="51" y="227"/>
                  </a:cubicBezTo>
                  <a:cubicBezTo>
                    <a:pt x="44" y="224"/>
                    <a:pt x="39" y="218"/>
                    <a:pt x="37" y="21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18"/>
                    <a:pt x="8" y="5"/>
                    <a:pt x="20" y="3"/>
                  </a:cubicBezTo>
                  <a:cubicBezTo>
                    <a:pt x="33" y="0"/>
                    <a:pt x="45" y="9"/>
                    <a:pt x="48" y="21"/>
                  </a:cubicBezTo>
                  <a:cubicBezTo>
                    <a:pt x="77" y="170"/>
                    <a:pt x="77" y="170"/>
                    <a:pt x="77" y="170"/>
                  </a:cubicBezTo>
                  <a:cubicBezTo>
                    <a:pt x="272" y="61"/>
                    <a:pt x="272" y="61"/>
                    <a:pt x="272" y="61"/>
                  </a:cubicBezTo>
                  <a:cubicBezTo>
                    <a:pt x="283" y="55"/>
                    <a:pt x="298" y="59"/>
                    <a:pt x="304" y="70"/>
                  </a:cubicBezTo>
                  <a:cubicBezTo>
                    <a:pt x="310" y="81"/>
                    <a:pt x="306" y="95"/>
                    <a:pt x="295" y="102"/>
                  </a:cubicBezTo>
                  <a:cubicBezTo>
                    <a:pt x="72" y="226"/>
                    <a:pt x="72" y="226"/>
                    <a:pt x="72" y="226"/>
                  </a:cubicBezTo>
                  <a:cubicBezTo>
                    <a:pt x="68" y="228"/>
                    <a:pt x="64" y="229"/>
                    <a:pt x="60" y="229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9032" tIns="14516" rIns="29032" bIns="14516" numCol="1" anchor="t" anchorCtr="0" compatLnSpc="1">
              <a:prstTxWarp prst="textNoShape">
                <a:avLst/>
              </a:prstTxWarp>
            </a:bodyPr>
            <a:lstStyle/>
            <a:p>
              <a:endParaRPr lang="nb-NO" sz="572"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7" name="Freeform 684">
              <a:extLst>
                <a:ext uri="{FF2B5EF4-FFF2-40B4-BE49-F238E27FC236}">
                  <a16:creationId xmlns:a16="http://schemas.microsoft.com/office/drawing/2014/main" id="{D0C8B351-CDB2-4A44-AC03-87FCA987C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4201" y="11788776"/>
              <a:ext cx="128588" cy="95250"/>
            </a:xfrm>
            <a:custGeom>
              <a:avLst/>
              <a:gdLst>
                <a:gd name="T0" fmla="*/ 250 w 311"/>
                <a:gd name="T1" fmla="*/ 229 h 229"/>
                <a:gd name="T2" fmla="*/ 238 w 311"/>
                <a:gd name="T3" fmla="*/ 226 h 229"/>
                <a:gd name="T4" fmla="*/ 15 w 311"/>
                <a:gd name="T5" fmla="*/ 101 h 229"/>
                <a:gd name="T6" fmla="*/ 6 w 311"/>
                <a:gd name="T7" fmla="*/ 69 h 229"/>
                <a:gd name="T8" fmla="*/ 38 w 311"/>
                <a:gd name="T9" fmla="*/ 61 h 229"/>
                <a:gd name="T10" fmla="*/ 233 w 311"/>
                <a:gd name="T11" fmla="*/ 169 h 229"/>
                <a:gd name="T12" fmla="*/ 262 w 311"/>
                <a:gd name="T13" fmla="*/ 21 h 229"/>
                <a:gd name="T14" fmla="*/ 290 w 311"/>
                <a:gd name="T15" fmla="*/ 2 h 229"/>
                <a:gd name="T16" fmla="*/ 308 w 311"/>
                <a:gd name="T17" fmla="*/ 30 h 229"/>
                <a:gd name="T18" fmla="*/ 273 w 311"/>
                <a:gd name="T19" fmla="*/ 210 h 229"/>
                <a:gd name="T20" fmla="*/ 260 w 311"/>
                <a:gd name="T21" fmla="*/ 226 h 229"/>
                <a:gd name="T22" fmla="*/ 250 w 311"/>
                <a:gd name="T23" fmla="*/ 2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1" h="229">
                  <a:moveTo>
                    <a:pt x="250" y="229"/>
                  </a:moveTo>
                  <a:cubicBezTo>
                    <a:pt x="246" y="229"/>
                    <a:pt x="242" y="228"/>
                    <a:pt x="238" y="226"/>
                  </a:cubicBezTo>
                  <a:cubicBezTo>
                    <a:pt x="15" y="101"/>
                    <a:pt x="15" y="101"/>
                    <a:pt x="15" y="101"/>
                  </a:cubicBezTo>
                  <a:cubicBezTo>
                    <a:pt x="4" y="95"/>
                    <a:pt x="0" y="81"/>
                    <a:pt x="6" y="69"/>
                  </a:cubicBezTo>
                  <a:cubicBezTo>
                    <a:pt x="12" y="58"/>
                    <a:pt x="27" y="54"/>
                    <a:pt x="38" y="61"/>
                  </a:cubicBezTo>
                  <a:cubicBezTo>
                    <a:pt x="233" y="169"/>
                    <a:pt x="233" y="169"/>
                    <a:pt x="233" y="169"/>
                  </a:cubicBezTo>
                  <a:cubicBezTo>
                    <a:pt x="262" y="21"/>
                    <a:pt x="262" y="21"/>
                    <a:pt x="262" y="21"/>
                  </a:cubicBezTo>
                  <a:cubicBezTo>
                    <a:pt x="265" y="8"/>
                    <a:pt x="277" y="0"/>
                    <a:pt x="290" y="2"/>
                  </a:cubicBezTo>
                  <a:cubicBezTo>
                    <a:pt x="302" y="5"/>
                    <a:pt x="311" y="17"/>
                    <a:pt x="308" y="30"/>
                  </a:cubicBezTo>
                  <a:cubicBezTo>
                    <a:pt x="273" y="210"/>
                    <a:pt x="273" y="210"/>
                    <a:pt x="273" y="210"/>
                  </a:cubicBezTo>
                  <a:cubicBezTo>
                    <a:pt x="271" y="217"/>
                    <a:pt x="266" y="223"/>
                    <a:pt x="260" y="226"/>
                  </a:cubicBezTo>
                  <a:cubicBezTo>
                    <a:pt x="256" y="228"/>
                    <a:pt x="253" y="229"/>
                    <a:pt x="250" y="229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9032" tIns="14516" rIns="29032" bIns="14516" numCol="1" anchor="t" anchorCtr="0" compatLnSpc="1">
              <a:prstTxWarp prst="textNoShape">
                <a:avLst/>
              </a:prstTxWarp>
            </a:bodyPr>
            <a:lstStyle/>
            <a:p>
              <a:endParaRPr lang="nb-NO" sz="572"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0" name="Freeform 685">
              <a:extLst>
                <a:ext uri="{FF2B5EF4-FFF2-40B4-BE49-F238E27FC236}">
                  <a16:creationId xmlns:a16="http://schemas.microsoft.com/office/drawing/2014/main" id="{C793C17C-FA38-9C4D-BF38-EE8557CF2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4201" y="11853863"/>
              <a:ext cx="20638" cy="185738"/>
            </a:xfrm>
            <a:custGeom>
              <a:avLst/>
              <a:gdLst>
                <a:gd name="T0" fmla="*/ 23 w 47"/>
                <a:gd name="T1" fmla="*/ 447 h 447"/>
                <a:gd name="T2" fmla="*/ 0 w 47"/>
                <a:gd name="T3" fmla="*/ 424 h 447"/>
                <a:gd name="T4" fmla="*/ 0 w 47"/>
                <a:gd name="T5" fmla="*/ 23 h 447"/>
                <a:gd name="T6" fmla="*/ 23 w 47"/>
                <a:gd name="T7" fmla="*/ 0 h 447"/>
                <a:gd name="T8" fmla="*/ 47 w 47"/>
                <a:gd name="T9" fmla="*/ 23 h 447"/>
                <a:gd name="T10" fmla="*/ 47 w 47"/>
                <a:gd name="T11" fmla="*/ 424 h 447"/>
                <a:gd name="T12" fmla="*/ 23 w 47"/>
                <a:gd name="T13" fmla="*/ 447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447">
                  <a:moveTo>
                    <a:pt x="23" y="447"/>
                  </a:moveTo>
                  <a:cubicBezTo>
                    <a:pt x="11" y="447"/>
                    <a:pt x="0" y="437"/>
                    <a:pt x="0" y="42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3" y="0"/>
                  </a:cubicBezTo>
                  <a:cubicBezTo>
                    <a:pt x="36" y="0"/>
                    <a:pt x="47" y="10"/>
                    <a:pt x="47" y="23"/>
                  </a:cubicBezTo>
                  <a:cubicBezTo>
                    <a:pt x="47" y="424"/>
                    <a:pt x="47" y="424"/>
                    <a:pt x="47" y="424"/>
                  </a:cubicBezTo>
                  <a:cubicBezTo>
                    <a:pt x="47" y="437"/>
                    <a:pt x="36" y="447"/>
                    <a:pt x="23" y="447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9032" tIns="14516" rIns="29032" bIns="14516" numCol="1" anchor="t" anchorCtr="0" compatLnSpc="1">
              <a:prstTxWarp prst="textNoShape">
                <a:avLst/>
              </a:prstTxWarp>
            </a:bodyPr>
            <a:lstStyle/>
            <a:p>
              <a:endParaRPr lang="nb-NO" sz="572"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7EEA118A-605A-DA43-A820-B5C2ED75F5B2}"/>
              </a:ext>
            </a:extLst>
          </p:cNvPr>
          <p:cNvGrpSpPr>
            <a:grpSpLocks noChangeAspect="1"/>
          </p:cNvGrpSpPr>
          <p:nvPr/>
        </p:nvGrpSpPr>
        <p:grpSpPr>
          <a:xfrm>
            <a:off x="1221724" y="3989017"/>
            <a:ext cx="388361" cy="555404"/>
            <a:chOff x="10847388" y="9572625"/>
            <a:chExt cx="442913" cy="633413"/>
          </a:xfrm>
        </p:grpSpPr>
        <p:sp>
          <p:nvSpPr>
            <p:cNvPr id="235" name="Freeform 1084">
              <a:extLst>
                <a:ext uri="{FF2B5EF4-FFF2-40B4-BE49-F238E27FC236}">
                  <a16:creationId xmlns:a16="http://schemas.microsoft.com/office/drawing/2014/main" id="{8F802EB4-3F76-1F42-8DC6-9124ECC779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3738" y="9698038"/>
              <a:ext cx="65088" cy="320675"/>
            </a:xfrm>
            <a:custGeom>
              <a:avLst/>
              <a:gdLst>
                <a:gd name="T0" fmla="*/ 76 w 159"/>
                <a:gd name="T1" fmla="*/ 774 h 774"/>
                <a:gd name="T2" fmla="*/ 53 w 159"/>
                <a:gd name="T3" fmla="*/ 751 h 774"/>
                <a:gd name="T4" fmla="*/ 53 w 159"/>
                <a:gd name="T5" fmla="*/ 709 h 774"/>
                <a:gd name="T6" fmla="*/ 74 w 159"/>
                <a:gd name="T7" fmla="*/ 603 h 774"/>
                <a:gd name="T8" fmla="*/ 89 w 159"/>
                <a:gd name="T9" fmla="*/ 574 h 774"/>
                <a:gd name="T10" fmla="*/ 52 w 159"/>
                <a:gd name="T11" fmla="*/ 471 h 774"/>
                <a:gd name="T12" fmla="*/ 23 w 159"/>
                <a:gd name="T13" fmla="*/ 428 h 774"/>
                <a:gd name="T14" fmla="*/ 46 w 159"/>
                <a:gd name="T15" fmla="*/ 201 h 774"/>
                <a:gd name="T16" fmla="*/ 87 w 159"/>
                <a:gd name="T17" fmla="*/ 20 h 774"/>
                <a:gd name="T18" fmla="*/ 115 w 159"/>
                <a:gd name="T19" fmla="*/ 2 h 774"/>
                <a:gd name="T20" fmla="*/ 133 w 159"/>
                <a:gd name="T21" fmla="*/ 30 h 774"/>
                <a:gd name="T22" fmla="*/ 91 w 159"/>
                <a:gd name="T23" fmla="*/ 212 h 774"/>
                <a:gd name="T24" fmla="*/ 65 w 159"/>
                <a:gd name="T25" fmla="*/ 408 h 774"/>
                <a:gd name="T26" fmla="*/ 89 w 159"/>
                <a:gd name="T27" fmla="*/ 444 h 774"/>
                <a:gd name="T28" fmla="*/ 130 w 159"/>
                <a:gd name="T29" fmla="*/ 595 h 774"/>
                <a:gd name="T30" fmla="*/ 115 w 159"/>
                <a:gd name="T31" fmla="*/ 624 h 774"/>
                <a:gd name="T32" fmla="*/ 99 w 159"/>
                <a:gd name="T33" fmla="*/ 709 h 774"/>
                <a:gd name="T34" fmla="*/ 99 w 159"/>
                <a:gd name="T35" fmla="*/ 751 h 774"/>
                <a:gd name="T36" fmla="*/ 76 w 159"/>
                <a:gd name="T37" fmla="*/ 774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9" h="774">
                  <a:moveTo>
                    <a:pt x="76" y="774"/>
                  </a:moveTo>
                  <a:cubicBezTo>
                    <a:pt x="63" y="774"/>
                    <a:pt x="53" y="764"/>
                    <a:pt x="53" y="751"/>
                  </a:cubicBezTo>
                  <a:cubicBezTo>
                    <a:pt x="53" y="734"/>
                    <a:pt x="53" y="721"/>
                    <a:pt x="53" y="709"/>
                  </a:cubicBezTo>
                  <a:cubicBezTo>
                    <a:pt x="52" y="648"/>
                    <a:pt x="52" y="643"/>
                    <a:pt x="74" y="603"/>
                  </a:cubicBezTo>
                  <a:cubicBezTo>
                    <a:pt x="78" y="595"/>
                    <a:pt x="83" y="586"/>
                    <a:pt x="89" y="574"/>
                  </a:cubicBezTo>
                  <a:cubicBezTo>
                    <a:pt x="103" y="545"/>
                    <a:pt x="83" y="513"/>
                    <a:pt x="52" y="471"/>
                  </a:cubicBezTo>
                  <a:cubicBezTo>
                    <a:pt x="40" y="456"/>
                    <a:pt x="30" y="442"/>
                    <a:pt x="23" y="428"/>
                  </a:cubicBezTo>
                  <a:cubicBezTo>
                    <a:pt x="0" y="380"/>
                    <a:pt x="18" y="309"/>
                    <a:pt x="46" y="201"/>
                  </a:cubicBezTo>
                  <a:cubicBezTo>
                    <a:pt x="59" y="149"/>
                    <a:pt x="73" y="90"/>
                    <a:pt x="87" y="20"/>
                  </a:cubicBezTo>
                  <a:cubicBezTo>
                    <a:pt x="90" y="8"/>
                    <a:pt x="102" y="0"/>
                    <a:pt x="115" y="2"/>
                  </a:cubicBezTo>
                  <a:cubicBezTo>
                    <a:pt x="127" y="5"/>
                    <a:pt x="135" y="17"/>
                    <a:pt x="133" y="30"/>
                  </a:cubicBezTo>
                  <a:cubicBezTo>
                    <a:pt x="119" y="100"/>
                    <a:pt x="104" y="159"/>
                    <a:pt x="91" y="212"/>
                  </a:cubicBezTo>
                  <a:cubicBezTo>
                    <a:pt x="67" y="307"/>
                    <a:pt x="50" y="375"/>
                    <a:pt x="65" y="408"/>
                  </a:cubicBezTo>
                  <a:cubicBezTo>
                    <a:pt x="70" y="418"/>
                    <a:pt x="79" y="430"/>
                    <a:pt x="89" y="444"/>
                  </a:cubicBezTo>
                  <a:cubicBezTo>
                    <a:pt x="119" y="483"/>
                    <a:pt x="159" y="537"/>
                    <a:pt x="130" y="595"/>
                  </a:cubicBezTo>
                  <a:cubicBezTo>
                    <a:pt x="124" y="607"/>
                    <a:pt x="119" y="616"/>
                    <a:pt x="115" y="624"/>
                  </a:cubicBezTo>
                  <a:cubicBezTo>
                    <a:pt x="99" y="655"/>
                    <a:pt x="99" y="655"/>
                    <a:pt x="99" y="709"/>
                  </a:cubicBezTo>
                  <a:cubicBezTo>
                    <a:pt x="99" y="720"/>
                    <a:pt x="99" y="734"/>
                    <a:pt x="99" y="751"/>
                  </a:cubicBezTo>
                  <a:cubicBezTo>
                    <a:pt x="99" y="764"/>
                    <a:pt x="89" y="774"/>
                    <a:pt x="76" y="774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9032" tIns="14516" rIns="29032" bIns="14516" numCol="1" anchor="t" anchorCtr="0" compatLnSpc="1">
              <a:prstTxWarp prst="textNoShape">
                <a:avLst/>
              </a:prstTxWarp>
            </a:bodyPr>
            <a:lstStyle/>
            <a:p>
              <a:endParaRPr lang="nb-NO" sz="572"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6" name="Freeform 1085">
              <a:extLst>
                <a:ext uri="{FF2B5EF4-FFF2-40B4-BE49-F238E27FC236}">
                  <a16:creationId xmlns:a16="http://schemas.microsoft.com/office/drawing/2014/main" id="{ADEC0D84-6307-AE4F-9645-982D3F2BD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7238" y="9572625"/>
              <a:ext cx="373063" cy="454025"/>
            </a:xfrm>
            <a:custGeom>
              <a:avLst/>
              <a:gdLst>
                <a:gd name="T0" fmla="*/ 770 w 898"/>
                <a:gd name="T1" fmla="*/ 1095 h 1095"/>
                <a:gd name="T2" fmla="*/ 752 w 898"/>
                <a:gd name="T3" fmla="*/ 1086 h 1095"/>
                <a:gd name="T4" fmla="*/ 756 w 898"/>
                <a:gd name="T5" fmla="*/ 1054 h 1095"/>
                <a:gd name="T6" fmla="*/ 809 w 898"/>
                <a:gd name="T7" fmla="*/ 869 h 1095"/>
                <a:gd name="T8" fmla="*/ 663 w 898"/>
                <a:gd name="T9" fmla="*/ 330 h 1095"/>
                <a:gd name="T10" fmla="*/ 327 w 898"/>
                <a:gd name="T11" fmla="*/ 47 h 1095"/>
                <a:gd name="T12" fmla="*/ 44 w 898"/>
                <a:gd name="T13" fmla="*/ 193 h 1095"/>
                <a:gd name="T14" fmla="*/ 12 w 898"/>
                <a:gd name="T15" fmla="*/ 198 h 1095"/>
                <a:gd name="T16" fmla="*/ 7 w 898"/>
                <a:gd name="T17" fmla="*/ 165 h 1095"/>
                <a:gd name="T18" fmla="*/ 327 w 898"/>
                <a:gd name="T19" fmla="*/ 0 h 1095"/>
                <a:gd name="T20" fmla="*/ 710 w 898"/>
                <a:gd name="T21" fmla="*/ 326 h 1095"/>
                <a:gd name="T22" fmla="*/ 851 w 898"/>
                <a:gd name="T23" fmla="*/ 851 h 1095"/>
                <a:gd name="T24" fmla="*/ 785 w 898"/>
                <a:gd name="T25" fmla="*/ 1090 h 1095"/>
                <a:gd name="T26" fmla="*/ 770 w 898"/>
                <a:gd name="T27" fmla="*/ 1095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98" h="1095">
                  <a:moveTo>
                    <a:pt x="770" y="1095"/>
                  </a:moveTo>
                  <a:cubicBezTo>
                    <a:pt x="763" y="1095"/>
                    <a:pt x="757" y="1092"/>
                    <a:pt x="752" y="1086"/>
                  </a:cubicBezTo>
                  <a:cubicBezTo>
                    <a:pt x="744" y="1076"/>
                    <a:pt x="746" y="1062"/>
                    <a:pt x="756" y="1054"/>
                  </a:cubicBezTo>
                  <a:cubicBezTo>
                    <a:pt x="760" y="1051"/>
                    <a:pt x="853" y="974"/>
                    <a:pt x="809" y="869"/>
                  </a:cubicBezTo>
                  <a:cubicBezTo>
                    <a:pt x="728" y="677"/>
                    <a:pt x="679" y="496"/>
                    <a:pt x="663" y="330"/>
                  </a:cubicBezTo>
                  <a:cubicBezTo>
                    <a:pt x="649" y="185"/>
                    <a:pt x="486" y="47"/>
                    <a:pt x="327" y="47"/>
                  </a:cubicBezTo>
                  <a:cubicBezTo>
                    <a:pt x="221" y="47"/>
                    <a:pt x="113" y="103"/>
                    <a:pt x="44" y="193"/>
                  </a:cubicBezTo>
                  <a:cubicBezTo>
                    <a:pt x="37" y="203"/>
                    <a:pt x="22" y="205"/>
                    <a:pt x="12" y="198"/>
                  </a:cubicBezTo>
                  <a:cubicBezTo>
                    <a:pt x="2" y="190"/>
                    <a:pt x="0" y="175"/>
                    <a:pt x="7" y="165"/>
                  </a:cubicBezTo>
                  <a:cubicBezTo>
                    <a:pt x="84" y="64"/>
                    <a:pt x="207" y="0"/>
                    <a:pt x="327" y="0"/>
                  </a:cubicBezTo>
                  <a:cubicBezTo>
                    <a:pt x="508" y="0"/>
                    <a:pt x="694" y="159"/>
                    <a:pt x="710" y="326"/>
                  </a:cubicBezTo>
                  <a:cubicBezTo>
                    <a:pt x="725" y="487"/>
                    <a:pt x="773" y="664"/>
                    <a:pt x="851" y="851"/>
                  </a:cubicBezTo>
                  <a:cubicBezTo>
                    <a:pt x="898" y="961"/>
                    <a:pt x="828" y="1056"/>
                    <a:pt x="785" y="1090"/>
                  </a:cubicBezTo>
                  <a:cubicBezTo>
                    <a:pt x="780" y="1094"/>
                    <a:pt x="775" y="1095"/>
                    <a:pt x="770" y="1095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9032" tIns="14516" rIns="29032" bIns="14516" numCol="1" anchor="t" anchorCtr="0" compatLnSpc="1">
              <a:prstTxWarp prst="textNoShape">
                <a:avLst/>
              </a:prstTxWarp>
            </a:bodyPr>
            <a:lstStyle/>
            <a:p>
              <a:endParaRPr lang="nb-NO" sz="572"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7" name="Freeform 1086">
              <a:extLst>
                <a:ext uri="{FF2B5EF4-FFF2-40B4-BE49-F238E27FC236}">
                  <a16:creationId xmlns:a16="http://schemas.microsoft.com/office/drawing/2014/main" id="{3DDA2D1D-8D49-0548-B7D7-DE38C8FB6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7238" y="9690100"/>
              <a:ext cx="273050" cy="236538"/>
            </a:xfrm>
            <a:custGeom>
              <a:avLst/>
              <a:gdLst>
                <a:gd name="T0" fmla="*/ 327 w 657"/>
                <a:gd name="T1" fmla="*/ 569 h 569"/>
                <a:gd name="T2" fmla="*/ 0 w 657"/>
                <a:gd name="T3" fmla="*/ 248 h 569"/>
                <a:gd name="T4" fmla="*/ 23 w 657"/>
                <a:gd name="T5" fmla="*/ 225 h 569"/>
                <a:gd name="T6" fmla="*/ 23 w 657"/>
                <a:gd name="T7" fmla="*/ 225 h 569"/>
                <a:gd name="T8" fmla="*/ 47 w 657"/>
                <a:gd name="T9" fmla="*/ 248 h 569"/>
                <a:gd name="T10" fmla="*/ 327 w 657"/>
                <a:gd name="T11" fmla="*/ 523 h 569"/>
                <a:gd name="T12" fmla="*/ 531 w 657"/>
                <a:gd name="T13" fmla="*/ 447 h 569"/>
                <a:gd name="T14" fmla="*/ 607 w 657"/>
                <a:gd name="T15" fmla="*/ 263 h 569"/>
                <a:gd name="T16" fmla="*/ 236 w 657"/>
                <a:gd name="T17" fmla="*/ 64 h 569"/>
                <a:gd name="T18" fmla="*/ 155 w 657"/>
                <a:gd name="T19" fmla="*/ 139 h 569"/>
                <a:gd name="T20" fmla="*/ 122 w 657"/>
                <a:gd name="T21" fmla="*/ 137 h 569"/>
                <a:gd name="T22" fmla="*/ 124 w 657"/>
                <a:gd name="T23" fmla="*/ 105 h 569"/>
                <a:gd name="T24" fmla="*/ 211 w 657"/>
                <a:gd name="T25" fmla="*/ 24 h 569"/>
                <a:gd name="T26" fmla="*/ 225 w 657"/>
                <a:gd name="T27" fmla="*/ 18 h 569"/>
                <a:gd name="T28" fmla="*/ 651 w 657"/>
                <a:gd name="T29" fmla="*/ 248 h 569"/>
                <a:gd name="T30" fmla="*/ 600 w 657"/>
                <a:gd name="T31" fmla="*/ 434 h 569"/>
                <a:gd name="T32" fmla="*/ 327 w 657"/>
                <a:gd name="T33" fmla="*/ 569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7" h="569">
                  <a:moveTo>
                    <a:pt x="327" y="569"/>
                  </a:moveTo>
                  <a:cubicBezTo>
                    <a:pt x="9" y="569"/>
                    <a:pt x="0" y="251"/>
                    <a:pt x="0" y="248"/>
                  </a:cubicBezTo>
                  <a:cubicBezTo>
                    <a:pt x="0" y="235"/>
                    <a:pt x="10" y="225"/>
                    <a:pt x="23" y="225"/>
                  </a:cubicBezTo>
                  <a:cubicBezTo>
                    <a:pt x="23" y="225"/>
                    <a:pt x="23" y="225"/>
                    <a:pt x="23" y="225"/>
                  </a:cubicBezTo>
                  <a:cubicBezTo>
                    <a:pt x="36" y="225"/>
                    <a:pt x="46" y="235"/>
                    <a:pt x="47" y="248"/>
                  </a:cubicBezTo>
                  <a:cubicBezTo>
                    <a:pt x="47" y="259"/>
                    <a:pt x="55" y="523"/>
                    <a:pt x="327" y="523"/>
                  </a:cubicBezTo>
                  <a:cubicBezTo>
                    <a:pt x="414" y="523"/>
                    <a:pt x="483" y="497"/>
                    <a:pt x="531" y="447"/>
                  </a:cubicBezTo>
                  <a:cubicBezTo>
                    <a:pt x="598" y="378"/>
                    <a:pt x="606" y="282"/>
                    <a:pt x="607" y="263"/>
                  </a:cubicBezTo>
                  <a:cubicBezTo>
                    <a:pt x="510" y="70"/>
                    <a:pt x="282" y="64"/>
                    <a:pt x="236" y="64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46" y="147"/>
                    <a:pt x="131" y="147"/>
                    <a:pt x="122" y="137"/>
                  </a:cubicBezTo>
                  <a:cubicBezTo>
                    <a:pt x="114" y="128"/>
                    <a:pt x="114" y="113"/>
                    <a:pt x="124" y="105"/>
                  </a:cubicBezTo>
                  <a:cubicBezTo>
                    <a:pt x="211" y="24"/>
                    <a:pt x="211" y="24"/>
                    <a:pt x="211" y="24"/>
                  </a:cubicBezTo>
                  <a:cubicBezTo>
                    <a:pt x="215" y="20"/>
                    <a:pt x="220" y="18"/>
                    <a:pt x="225" y="18"/>
                  </a:cubicBezTo>
                  <a:cubicBezTo>
                    <a:pt x="228" y="17"/>
                    <a:pt x="531" y="0"/>
                    <a:pt x="651" y="248"/>
                  </a:cubicBezTo>
                  <a:cubicBezTo>
                    <a:pt x="657" y="261"/>
                    <a:pt x="651" y="355"/>
                    <a:pt x="600" y="434"/>
                  </a:cubicBezTo>
                  <a:cubicBezTo>
                    <a:pt x="561" y="496"/>
                    <a:pt x="481" y="569"/>
                    <a:pt x="327" y="569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9032" tIns="14516" rIns="29032" bIns="14516" numCol="1" anchor="t" anchorCtr="0" compatLnSpc="1">
              <a:prstTxWarp prst="textNoShape">
                <a:avLst/>
              </a:prstTxWarp>
            </a:bodyPr>
            <a:lstStyle/>
            <a:p>
              <a:endParaRPr lang="nb-NO" sz="572"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8" name="Freeform 1087">
              <a:extLst>
                <a:ext uri="{FF2B5EF4-FFF2-40B4-BE49-F238E27FC236}">
                  <a16:creationId xmlns:a16="http://schemas.microsoft.com/office/drawing/2014/main" id="{76BFA8FC-9D8F-814B-9B8C-ED69D9E53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7388" y="9894888"/>
              <a:ext cx="146050" cy="311150"/>
            </a:xfrm>
            <a:custGeom>
              <a:avLst/>
              <a:gdLst>
                <a:gd name="T0" fmla="*/ 26 w 351"/>
                <a:gd name="T1" fmla="*/ 751 h 751"/>
                <a:gd name="T2" fmla="*/ 3 w 351"/>
                <a:gd name="T3" fmla="*/ 728 h 751"/>
                <a:gd name="T4" fmla="*/ 3 w 351"/>
                <a:gd name="T5" fmla="*/ 427 h 751"/>
                <a:gd name="T6" fmla="*/ 81 w 351"/>
                <a:gd name="T7" fmla="*/ 255 h 751"/>
                <a:gd name="T8" fmla="*/ 304 w 351"/>
                <a:gd name="T9" fmla="*/ 141 h 751"/>
                <a:gd name="T10" fmla="*/ 304 w 351"/>
                <a:gd name="T11" fmla="*/ 23 h 751"/>
                <a:gd name="T12" fmla="*/ 327 w 351"/>
                <a:gd name="T13" fmla="*/ 0 h 751"/>
                <a:gd name="T14" fmla="*/ 351 w 351"/>
                <a:gd name="T15" fmla="*/ 23 h 751"/>
                <a:gd name="T16" fmla="*/ 351 w 351"/>
                <a:gd name="T17" fmla="*/ 155 h 751"/>
                <a:gd name="T18" fmla="*/ 338 w 351"/>
                <a:gd name="T19" fmla="*/ 176 h 751"/>
                <a:gd name="T20" fmla="*/ 103 w 351"/>
                <a:gd name="T21" fmla="*/ 295 h 751"/>
                <a:gd name="T22" fmla="*/ 49 w 351"/>
                <a:gd name="T23" fmla="*/ 426 h 751"/>
                <a:gd name="T24" fmla="*/ 49 w 351"/>
                <a:gd name="T25" fmla="*/ 728 h 751"/>
                <a:gd name="T26" fmla="*/ 26 w 351"/>
                <a:gd name="T27" fmla="*/ 751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1" h="751">
                  <a:moveTo>
                    <a:pt x="26" y="751"/>
                  </a:moveTo>
                  <a:cubicBezTo>
                    <a:pt x="13" y="751"/>
                    <a:pt x="3" y="740"/>
                    <a:pt x="3" y="728"/>
                  </a:cubicBezTo>
                  <a:cubicBezTo>
                    <a:pt x="3" y="427"/>
                    <a:pt x="3" y="427"/>
                    <a:pt x="3" y="427"/>
                  </a:cubicBezTo>
                  <a:cubicBezTo>
                    <a:pt x="2" y="422"/>
                    <a:pt x="0" y="299"/>
                    <a:pt x="81" y="255"/>
                  </a:cubicBezTo>
                  <a:cubicBezTo>
                    <a:pt x="140" y="223"/>
                    <a:pt x="264" y="161"/>
                    <a:pt x="304" y="141"/>
                  </a:cubicBezTo>
                  <a:cubicBezTo>
                    <a:pt x="304" y="23"/>
                    <a:pt x="304" y="23"/>
                    <a:pt x="304" y="23"/>
                  </a:cubicBezTo>
                  <a:cubicBezTo>
                    <a:pt x="304" y="11"/>
                    <a:pt x="315" y="0"/>
                    <a:pt x="327" y="0"/>
                  </a:cubicBezTo>
                  <a:cubicBezTo>
                    <a:pt x="340" y="0"/>
                    <a:pt x="351" y="11"/>
                    <a:pt x="351" y="23"/>
                  </a:cubicBezTo>
                  <a:cubicBezTo>
                    <a:pt x="351" y="155"/>
                    <a:pt x="351" y="155"/>
                    <a:pt x="351" y="155"/>
                  </a:cubicBezTo>
                  <a:cubicBezTo>
                    <a:pt x="351" y="164"/>
                    <a:pt x="346" y="172"/>
                    <a:pt x="338" y="176"/>
                  </a:cubicBezTo>
                  <a:cubicBezTo>
                    <a:pt x="336" y="177"/>
                    <a:pt x="172" y="258"/>
                    <a:pt x="103" y="295"/>
                  </a:cubicBezTo>
                  <a:cubicBezTo>
                    <a:pt x="47" y="326"/>
                    <a:pt x="49" y="425"/>
                    <a:pt x="49" y="426"/>
                  </a:cubicBezTo>
                  <a:cubicBezTo>
                    <a:pt x="49" y="728"/>
                    <a:pt x="49" y="728"/>
                    <a:pt x="49" y="728"/>
                  </a:cubicBezTo>
                  <a:cubicBezTo>
                    <a:pt x="49" y="740"/>
                    <a:pt x="39" y="751"/>
                    <a:pt x="26" y="751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9032" tIns="14516" rIns="29032" bIns="14516" numCol="1" anchor="t" anchorCtr="0" compatLnSpc="1">
              <a:prstTxWarp prst="textNoShape">
                <a:avLst/>
              </a:prstTxWarp>
            </a:bodyPr>
            <a:lstStyle/>
            <a:p>
              <a:endParaRPr lang="nb-NO" sz="572"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9" name="Freeform 1088">
              <a:extLst>
                <a:ext uri="{FF2B5EF4-FFF2-40B4-BE49-F238E27FC236}">
                  <a16:creationId xmlns:a16="http://schemas.microsoft.com/office/drawing/2014/main" id="{FDDF767A-5F9D-F245-BD1B-DA681168E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5676" y="9893300"/>
              <a:ext cx="146050" cy="312738"/>
            </a:xfrm>
            <a:custGeom>
              <a:avLst/>
              <a:gdLst>
                <a:gd name="T0" fmla="*/ 325 w 351"/>
                <a:gd name="T1" fmla="*/ 754 h 754"/>
                <a:gd name="T2" fmla="*/ 302 w 351"/>
                <a:gd name="T3" fmla="*/ 731 h 754"/>
                <a:gd name="T4" fmla="*/ 302 w 351"/>
                <a:gd name="T5" fmla="*/ 427 h 754"/>
                <a:gd name="T6" fmla="*/ 247 w 351"/>
                <a:gd name="T7" fmla="*/ 295 h 754"/>
                <a:gd name="T8" fmla="*/ 14 w 351"/>
                <a:gd name="T9" fmla="*/ 182 h 754"/>
                <a:gd name="T10" fmla="*/ 0 w 351"/>
                <a:gd name="T11" fmla="*/ 160 h 754"/>
                <a:gd name="T12" fmla="*/ 0 w 351"/>
                <a:gd name="T13" fmla="*/ 23 h 754"/>
                <a:gd name="T14" fmla="*/ 24 w 351"/>
                <a:gd name="T15" fmla="*/ 0 h 754"/>
                <a:gd name="T16" fmla="*/ 47 w 351"/>
                <a:gd name="T17" fmla="*/ 23 h 754"/>
                <a:gd name="T18" fmla="*/ 47 w 351"/>
                <a:gd name="T19" fmla="*/ 146 h 754"/>
                <a:gd name="T20" fmla="*/ 270 w 351"/>
                <a:gd name="T21" fmla="*/ 254 h 754"/>
                <a:gd name="T22" fmla="*/ 348 w 351"/>
                <a:gd name="T23" fmla="*/ 427 h 754"/>
                <a:gd name="T24" fmla="*/ 348 w 351"/>
                <a:gd name="T25" fmla="*/ 731 h 754"/>
                <a:gd name="T26" fmla="*/ 325 w 351"/>
                <a:gd name="T27" fmla="*/ 754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1" h="754">
                  <a:moveTo>
                    <a:pt x="325" y="754"/>
                  </a:moveTo>
                  <a:cubicBezTo>
                    <a:pt x="312" y="754"/>
                    <a:pt x="302" y="744"/>
                    <a:pt x="302" y="731"/>
                  </a:cubicBezTo>
                  <a:cubicBezTo>
                    <a:pt x="302" y="427"/>
                    <a:pt x="302" y="427"/>
                    <a:pt x="302" y="427"/>
                  </a:cubicBezTo>
                  <a:cubicBezTo>
                    <a:pt x="302" y="425"/>
                    <a:pt x="303" y="326"/>
                    <a:pt x="247" y="295"/>
                  </a:cubicBezTo>
                  <a:cubicBezTo>
                    <a:pt x="180" y="258"/>
                    <a:pt x="15" y="182"/>
                    <a:pt x="14" y="182"/>
                  </a:cubicBezTo>
                  <a:cubicBezTo>
                    <a:pt x="6" y="178"/>
                    <a:pt x="0" y="170"/>
                    <a:pt x="0" y="16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6" y="0"/>
                    <a:pt x="47" y="10"/>
                    <a:pt x="47" y="23"/>
                  </a:cubicBezTo>
                  <a:cubicBezTo>
                    <a:pt x="47" y="146"/>
                    <a:pt x="47" y="146"/>
                    <a:pt x="47" y="146"/>
                  </a:cubicBezTo>
                  <a:cubicBezTo>
                    <a:pt x="88" y="165"/>
                    <a:pt x="211" y="222"/>
                    <a:pt x="270" y="254"/>
                  </a:cubicBezTo>
                  <a:cubicBezTo>
                    <a:pt x="351" y="298"/>
                    <a:pt x="349" y="422"/>
                    <a:pt x="348" y="427"/>
                  </a:cubicBezTo>
                  <a:cubicBezTo>
                    <a:pt x="348" y="731"/>
                    <a:pt x="348" y="731"/>
                    <a:pt x="348" y="731"/>
                  </a:cubicBezTo>
                  <a:cubicBezTo>
                    <a:pt x="348" y="744"/>
                    <a:pt x="338" y="754"/>
                    <a:pt x="325" y="754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9032" tIns="14516" rIns="29032" bIns="14516" numCol="1" anchor="t" anchorCtr="0" compatLnSpc="1">
              <a:prstTxWarp prst="textNoShape">
                <a:avLst/>
              </a:prstTxWarp>
            </a:bodyPr>
            <a:lstStyle/>
            <a:p>
              <a:endParaRPr lang="nb-NO" sz="572"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40" name="Freeform 1089">
              <a:extLst>
                <a:ext uri="{FF2B5EF4-FFF2-40B4-BE49-F238E27FC236}">
                  <a16:creationId xmlns:a16="http://schemas.microsoft.com/office/drawing/2014/main" id="{81646443-CED0-524A-979A-797B1163F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71213" y="9950450"/>
              <a:ext cx="165100" cy="76200"/>
            </a:xfrm>
            <a:custGeom>
              <a:avLst/>
              <a:gdLst>
                <a:gd name="T0" fmla="*/ 194 w 396"/>
                <a:gd name="T1" fmla="*/ 182 h 182"/>
                <a:gd name="T2" fmla="*/ 5 w 396"/>
                <a:gd name="T3" fmla="*/ 36 h 182"/>
                <a:gd name="T4" fmla="*/ 18 w 396"/>
                <a:gd name="T5" fmla="*/ 5 h 182"/>
                <a:gd name="T6" fmla="*/ 48 w 396"/>
                <a:gd name="T7" fmla="*/ 18 h 182"/>
                <a:gd name="T8" fmla="*/ 194 w 396"/>
                <a:gd name="T9" fmla="*/ 136 h 182"/>
                <a:gd name="T10" fmla="*/ 348 w 396"/>
                <a:gd name="T11" fmla="*/ 18 h 182"/>
                <a:gd name="T12" fmla="*/ 379 w 396"/>
                <a:gd name="T13" fmla="*/ 6 h 182"/>
                <a:gd name="T14" fmla="*/ 391 w 396"/>
                <a:gd name="T15" fmla="*/ 36 h 182"/>
                <a:gd name="T16" fmla="*/ 194 w 396"/>
                <a:gd name="T17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6" h="182">
                  <a:moveTo>
                    <a:pt x="194" y="182"/>
                  </a:moveTo>
                  <a:cubicBezTo>
                    <a:pt x="67" y="182"/>
                    <a:pt x="7" y="42"/>
                    <a:pt x="5" y="36"/>
                  </a:cubicBezTo>
                  <a:cubicBezTo>
                    <a:pt x="0" y="24"/>
                    <a:pt x="6" y="10"/>
                    <a:pt x="18" y="5"/>
                  </a:cubicBezTo>
                  <a:cubicBezTo>
                    <a:pt x="29" y="1"/>
                    <a:pt x="43" y="6"/>
                    <a:pt x="48" y="18"/>
                  </a:cubicBezTo>
                  <a:cubicBezTo>
                    <a:pt x="48" y="19"/>
                    <a:pt x="98" y="136"/>
                    <a:pt x="194" y="136"/>
                  </a:cubicBezTo>
                  <a:cubicBezTo>
                    <a:pt x="295" y="136"/>
                    <a:pt x="348" y="19"/>
                    <a:pt x="348" y="18"/>
                  </a:cubicBezTo>
                  <a:cubicBezTo>
                    <a:pt x="353" y="6"/>
                    <a:pt x="367" y="0"/>
                    <a:pt x="379" y="6"/>
                  </a:cubicBezTo>
                  <a:cubicBezTo>
                    <a:pt x="391" y="11"/>
                    <a:pt x="396" y="24"/>
                    <a:pt x="391" y="36"/>
                  </a:cubicBezTo>
                  <a:cubicBezTo>
                    <a:pt x="388" y="42"/>
                    <a:pt x="326" y="182"/>
                    <a:pt x="194" y="182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9032" tIns="14516" rIns="29032" bIns="14516" numCol="1" anchor="t" anchorCtr="0" compatLnSpc="1">
              <a:prstTxWarp prst="textNoShape">
                <a:avLst/>
              </a:prstTxWarp>
            </a:bodyPr>
            <a:lstStyle/>
            <a:p>
              <a:endParaRPr lang="nb-NO" sz="572"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41" name="Freeform 1090">
              <a:extLst>
                <a:ext uri="{FF2B5EF4-FFF2-40B4-BE49-F238E27FC236}">
                  <a16:creationId xmlns:a16="http://schemas.microsoft.com/office/drawing/2014/main" id="{B6C569CF-12DF-EB4E-93EC-60FCB32BFE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25188" y="10104438"/>
              <a:ext cx="68263" cy="68263"/>
            </a:xfrm>
            <a:custGeom>
              <a:avLst/>
              <a:gdLst>
                <a:gd name="T0" fmla="*/ 82 w 163"/>
                <a:gd name="T1" fmla="*/ 163 h 163"/>
                <a:gd name="T2" fmla="*/ 0 w 163"/>
                <a:gd name="T3" fmla="*/ 81 h 163"/>
                <a:gd name="T4" fmla="*/ 82 w 163"/>
                <a:gd name="T5" fmla="*/ 0 h 163"/>
                <a:gd name="T6" fmla="*/ 163 w 163"/>
                <a:gd name="T7" fmla="*/ 81 h 163"/>
                <a:gd name="T8" fmla="*/ 82 w 163"/>
                <a:gd name="T9" fmla="*/ 163 h 163"/>
                <a:gd name="T10" fmla="*/ 82 w 163"/>
                <a:gd name="T11" fmla="*/ 46 h 163"/>
                <a:gd name="T12" fmla="*/ 46 w 163"/>
                <a:gd name="T13" fmla="*/ 81 h 163"/>
                <a:gd name="T14" fmla="*/ 82 w 163"/>
                <a:gd name="T15" fmla="*/ 117 h 163"/>
                <a:gd name="T16" fmla="*/ 117 w 163"/>
                <a:gd name="T17" fmla="*/ 81 h 163"/>
                <a:gd name="T18" fmla="*/ 82 w 163"/>
                <a:gd name="T19" fmla="*/ 4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" h="163">
                  <a:moveTo>
                    <a:pt x="82" y="163"/>
                  </a:moveTo>
                  <a:cubicBezTo>
                    <a:pt x="36" y="163"/>
                    <a:pt x="0" y="127"/>
                    <a:pt x="0" y="81"/>
                  </a:cubicBezTo>
                  <a:cubicBezTo>
                    <a:pt x="0" y="36"/>
                    <a:pt x="36" y="0"/>
                    <a:pt x="82" y="0"/>
                  </a:cubicBezTo>
                  <a:cubicBezTo>
                    <a:pt x="127" y="0"/>
                    <a:pt x="163" y="36"/>
                    <a:pt x="163" y="81"/>
                  </a:cubicBezTo>
                  <a:cubicBezTo>
                    <a:pt x="163" y="127"/>
                    <a:pt x="127" y="163"/>
                    <a:pt x="82" y="163"/>
                  </a:cubicBezTo>
                  <a:close/>
                  <a:moveTo>
                    <a:pt x="82" y="46"/>
                  </a:moveTo>
                  <a:cubicBezTo>
                    <a:pt x="62" y="46"/>
                    <a:pt x="46" y="62"/>
                    <a:pt x="46" y="81"/>
                  </a:cubicBezTo>
                  <a:cubicBezTo>
                    <a:pt x="46" y="101"/>
                    <a:pt x="62" y="117"/>
                    <a:pt x="82" y="117"/>
                  </a:cubicBezTo>
                  <a:cubicBezTo>
                    <a:pt x="101" y="117"/>
                    <a:pt x="117" y="101"/>
                    <a:pt x="117" y="81"/>
                  </a:cubicBezTo>
                  <a:cubicBezTo>
                    <a:pt x="117" y="62"/>
                    <a:pt x="101" y="46"/>
                    <a:pt x="82" y="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29032" tIns="14516" rIns="29032" bIns="14516" numCol="1" anchor="t" anchorCtr="0" compatLnSpc="1">
              <a:prstTxWarp prst="textNoShape">
                <a:avLst/>
              </a:prstTxWarp>
            </a:bodyPr>
            <a:lstStyle/>
            <a:p>
              <a:endParaRPr lang="nb-NO" sz="572">
                <a:solidFill>
                  <a:schemeClr val="accent5"/>
                </a:solidFill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60" name="TekstSylinder 123">
            <a:extLst>
              <a:ext uri="{FF2B5EF4-FFF2-40B4-BE49-F238E27FC236}">
                <a16:creationId xmlns:a16="http://schemas.microsoft.com/office/drawing/2014/main" id="{A27DE30A-7A01-7448-924B-AB6F53C8E7A7}"/>
              </a:ext>
            </a:extLst>
          </p:cNvPr>
          <p:cNvSpPr txBox="1"/>
          <p:nvPr/>
        </p:nvSpPr>
        <p:spPr>
          <a:xfrm>
            <a:off x="1355506" y="4596690"/>
            <a:ext cx="14349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500" b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Developers</a:t>
            </a:r>
          </a:p>
        </p:txBody>
      </p:sp>
      <p:sp>
        <p:nvSpPr>
          <p:cNvPr id="52" name="Rektangel: avrundede hjørner 53">
            <a:extLst>
              <a:ext uri="{FF2B5EF4-FFF2-40B4-BE49-F238E27FC236}">
                <a16:creationId xmlns:a16="http://schemas.microsoft.com/office/drawing/2014/main" id="{222F1874-2A27-4D2E-BD14-AF9AE10285DC}"/>
              </a:ext>
            </a:extLst>
          </p:cNvPr>
          <p:cNvSpPr/>
          <p:nvPr/>
        </p:nvSpPr>
        <p:spPr>
          <a:xfrm>
            <a:off x="3185809" y="1784293"/>
            <a:ext cx="2338691" cy="436892"/>
          </a:xfrm>
          <a:prstGeom prst="roundRect">
            <a:avLst>
              <a:gd name="adj" fmla="val 4668"/>
            </a:avLst>
          </a:prstGeom>
          <a:solidFill>
            <a:srgbClr val="C00000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500" b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Misconfigured Services</a:t>
            </a:r>
          </a:p>
        </p:txBody>
      </p:sp>
      <p:sp>
        <p:nvSpPr>
          <p:cNvPr id="53" name="Rektangel: avrundede hjørner 53">
            <a:extLst>
              <a:ext uri="{FF2B5EF4-FFF2-40B4-BE49-F238E27FC236}">
                <a16:creationId xmlns:a16="http://schemas.microsoft.com/office/drawing/2014/main" id="{88912397-2549-4B26-8931-D68DA81B0057}"/>
              </a:ext>
            </a:extLst>
          </p:cNvPr>
          <p:cNvSpPr/>
          <p:nvPr/>
        </p:nvSpPr>
        <p:spPr>
          <a:xfrm>
            <a:off x="3185809" y="2333023"/>
            <a:ext cx="2326283" cy="368843"/>
          </a:xfrm>
          <a:prstGeom prst="roundRect">
            <a:avLst>
              <a:gd name="adj" fmla="val 4668"/>
            </a:avLst>
          </a:prstGeom>
          <a:solidFill>
            <a:srgbClr val="C00000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500" b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DDoS-/DoS-attacks</a:t>
            </a:r>
          </a:p>
        </p:txBody>
      </p:sp>
      <p:sp>
        <p:nvSpPr>
          <p:cNvPr id="56" name="Rektangel: avrundede hjørner 92">
            <a:extLst>
              <a:ext uri="{FF2B5EF4-FFF2-40B4-BE49-F238E27FC236}">
                <a16:creationId xmlns:a16="http://schemas.microsoft.com/office/drawing/2014/main" id="{C56AD867-C6EB-434B-9DF3-3A9F9338834B}"/>
              </a:ext>
            </a:extLst>
          </p:cNvPr>
          <p:cNvSpPr/>
          <p:nvPr/>
        </p:nvSpPr>
        <p:spPr>
          <a:xfrm>
            <a:off x="2348837" y="3350835"/>
            <a:ext cx="970617" cy="411111"/>
          </a:xfrm>
          <a:prstGeom prst="roundRect">
            <a:avLst>
              <a:gd name="adj" fmla="val 9027"/>
            </a:avLst>
          </a:prstGeom>
          <a:solidFill>
            <a:srgbClr val="C00000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500" b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Web</a:t>
            </a:r>
          </a:p>
        </p:txBody>
      </p:sp>
      <p:sp>
        <p:nvSpPr>
          <p:cNvPr id="62" name="Rektangel: avrundede hjørner 93">
            <a:extLst>
              <a:ext uri="{FF2B5EF4-FFF2-40B4-BE49-F238E27FC236}">
                <a16:creationId xmlns:a16="http://schemas.microsoft.com/office/drawing/2014/main" id="{96D05585-2197-4128-88AD-FAA3C876B6D6}"/>
              </a:ext>
            </a:extLst>
          </p:cNvPr>
          <p:cNvSpPr/>
          <p:nvPr/>
        </p:nvSpPr>
        <p:spPr>
          <a:xfrm>
            <a:off x="3887745" y="3841439"/>
            <a:ext cx="1616634" cy="345938"/>
          </a:xfrm>
          <a:prstGeom prst="roundRect">
            <a:avLst>
              <a:gd name="adj" fmla="val 7753"/>
            </a:avLst>
          </a:prstGeom>
          <a:solidFill>
            <a:srgbClr val="C00000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200" b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Phishing</a:t>
            </a:r>
          </a:p>
        </p:txBody>
      </p:sp>
      <p:sp>
        <p:nvSpPr>
          <p:cNvPr id="85" name="Rektangel: avrundede hjørner 53">
            <a:extLst>
              <a:ext uri="{FF2B5EF4-FFF2-40B4-BE49-F238E27FC236}">
                <a16:creationId xmlns:a16="http://schemas.microsoft.com/office/drawing/2014/main" id="{D574CBAA-79AE-49F6-ABEC-7D926ADBC787}"/>
              </a:ext>
            </a:extLst>
          </p:cNvPr>
          <p:cNvSpPr/>
          <p:nvPr/>
        </p:nvSpPr>
        <p:spPr>
          <a:xfrm>
            <a:off x="6143624" y="1813009"/>
            <a:ext cx="2159717" cy="368843"/>
          </a:xfrm>
          <a:prstGeom prst="roundRect">
            <a:avLst>
              <a:gd name="adj" fmla="val 4668"/>
            </a:avLst>
          </a:prstGeom>
          <a:solidFill>
            <a:srgbClr val="0070C0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200" b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Public exposed services</a:t>
            </a:r>
          </a:p>
        </p:txBody>
      </p:sp>
      <p:sp>
        <p:nvSpPr>
          <p:cNvPr id="86" name="Høyre klammeparentes 106">
            <a:extLst>
              <a:ext uri="{FF2B5EF4-FFF2-40B4-BE49-F238E27FC236}">
                <a16:creationId xmlns:a16="http://schemas.microsoft.com/office/drawing/2014/main" id="{74454CB4-953F-4D4A-97A0-C79A2FB2E375}"/>
              </a:ext>
            </a:extLst>
          </p:cNvPr>
          <p:cNvSpPr/>
          <p:nvPr/>
        </p:nvSpPr>
        <p:spPr>
          <a:xfrm>
            <a:off x="5504378" y="1143001"/>
            <a:ext cx="511080" cy="3514725"/>
          </a:xfrm>
          <a:prstGeom prst="rightBrace">
            <a:avLst>
              <a:gd name="adj1" fmla="val 28977"/>
              <a:gd name="adj2" fmla="val 50772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 sz="1013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7" name="Høyre klammeparentes 106">
            <a:extLst>
              <a:ext uri="{FF2B5EF4-FFF2-40B4-BE49-F238E27FC236}">
                <a16:creationId xmlns:a16="http://schemas.microsoft.com/office/drawing/2014/main" id="{A8D287A2-A983-409B-8973-E4BE9000F72E}"/>
              </a:ext>
            </a:extLst>
          </p:cNvPr>
          <p:cNvSpPr/>
          <p:nvPr/>
        </p:nvSpPr>
        <p:spPr>
          <a:xfrm>
            <a:off x="3366553" y="3129040"/>
            <a:ext cx="511080" cy="1464809"/>
          </a:xfrm>
          <a:prstGeom prst="rightBrace">
            <a:avLst>
              <a:gd name="adj1" fmla="val 28977"/>
              <a:gd name="adj2" fmla="val 51848"/>
            </a:avLst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 sz="1013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BD512B5-E7C9-9413-03D4-BDA4281FE8A1}"/>
              </a:ext>
            </a:extLst>
          </p:cNvPr>
          <p:cNvCxnSpPr>
            <a:cxnSpLocks/>
            <a:stCxn id="85" idx="1"/>
            <a:endCxn id="52" idx="3"/>
          </p:cNvCxnSpPr>
          <p:nvPr/>
        </p:nvCxnSpPr>
        <p:spPr>
          <a:xfrm flipH="1">
            <a:off x="5524500" y="1997431"/>
            <a:ext cx="619124" cy="530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ktangel: avrundede hjørner 53">
            <a:extLst>
              <a:ext uri="{FF2B5EF4-FFF2-40B4-BE49-F238E27FC236}">
                <a16:creationId xmlns:a16="http://schemas.microsoft.com/office/drawing/2014/main" id="{D77DECEC-2924-93BC-1DDF-CB5D67AC84ED}"/>
              </a:ext>
            </a:extLst>
          </p:cNvPr>
          <p:cNvSpPr/>
          <p:nvPr/>
        </p:nvSpPr>
        <p:spPr>
          <a:xfrm>
            <a:off x="6143624" y="1265590"/>
            <a:ext cx="2159717" cy="368843"/>
          </a:xfrm>
          <a:prstGeom prst="roundRect">
            <a:avLst>
              <a:gd name="adj" fmla="val 4668"/>
            </a:avLst>
          </a:prstGeom>
          <a:solidFill>
            <a:srgbClr val="0070C0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200" b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Vulnerabilities in external/internal services</a:t>
            </a:r>
          </a:p>
        </p:txBody>
      </p:sp>
      <p:sp>
        <p:nvSpPr>
          <p:cNvPr id="7" name="Rektangel: avrundede hjørner 53">
            <a:extLst>
              <a:ext uri="{FF2B5EF4-FFF2-40B4-BE49-F238E27FC236}">
                <a16:creationId xmlns:a16="http://schemas.microsoft.com/office/drawing/2014/main" id="{BFAF7B24-2E4F-2B2C-6B1A-49E600005DC1}"/>
              </a:ext>
            </a:extLst>
          </p:cNvPr>
          <p:cNvSpPr/>
          <p:nvPr/>
        </p:nvSpPr>
        <p:spPr>
          <a:xfrm>
            <a:off x="6143624" y="2271409"/>
            <a:ext cx="2159717" cy="481519"/>
          </a:xfrm>
          <a:prstGeom prst="roundRect">
            <a:avLst>
              <a:gd name="adj" fmla="val 4668"/>
            </a:avLst>
          </a:prstGeom>
          <a:solidFill>
            <a:srgbClr val="0070C0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200" b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TCP SYN Flood / </a:t>
            </a:r>
            <a:br>
              <a:rPr lang="nb-NO" sz="1200" b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 sz="1200" b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HTTP GET/POST Flood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55A31AD-EA56-E5ED-FB3C-4E41E21C9CBD}"/>
              </a:ext>
            </a:extLst>
          </p:cNvPr>
          <p:cNvCxnSpPr>
            <a:cxnSpLocks/>
            <a:stCxn id="7" idx="1"/>
            <a:endCxn id="53" idx="3"/>
          </p:cNvCxnSpPr>
          <p:nvPr/>
        </p:nvCxnSpPr>
        <p:spPr>
          <a:xfrm flipH="1">
            <a:off x="5512092" y="2512169"/>
            <a:ext cx="631532" cy="527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ktangel: avrundede hjørner 53">
            <a:extLst>
              <a:ext uri="{FF2B5EF4-FFF2-40B4-BE49-F238E27FC236}">
                <a16:creationId xmlns:a16="http://schemas.microsoft.com/office/drawing/2014/main" id="{6206651D-87B5-7B20-280B-0773EF71A92B}"/>
              </a:ext>
            </a:extLst>
          </p:cNvPr>
          <p:cNvSpPr/>
          <p:nvPr/>
        </p:nvSpPr>
        <p:spPr>
          <a:xfrm>
            <a:off x="6153150" y="3327448"/>
            <a:ext cx="2125764" cy="368843"/>
          </a:xfrm>
          <a:prstGeom prst="roundRect">
            <a:avLst>
              <a:gd name="adj" fmla="val 4668"/>
            </a:avLst>
          </a:prstGeom>
          <a:solidFill>
            <a:srgbClr val="0070C0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200" b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Credential Stuffing – MFA Fatigue </a:t>
            </a:r>
          </a:p>
        </p:txBody>
      </p:sp>
      <p:sp>
        <p:nvSpPr>
          <p:cNvPr id="12" name="Rektangel: avrundede hjørner 53">
            <a:extLst>
              <a:ext uri="{FF2B5EF4-FFF2-40B4-BE49-F238E27FC236}">
                <a16:creationId xmlns:a16="http://schemas.microsoft.com/office/drawing/2014/main" id="{38C0AE58-7949-6BCF-F9C9-546E7519E7E7}"/>
              </a:ext>
            </a:extLst>
          </p:cNvPr>
          <p:cNvSpPr/>
          <p:nvPr/>
        </p:nvSpPr>
        <p:spPr>
          <a:xfrm>
            <a:off x="6157913" y="3855340"/>
            <a:ext cx="2125764" cy="319113"/>
          </a:xfrm>
          <a:prstGeom prst="roundRect">
            <a:avLst>
              <a:gd name="adj" fmla="val 4668"/>
            </a:avLst>
          </a:prstGeom>
          <a:solidFill>
            <a:srgbClr val="0070C0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200" b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Qbot / Icedid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0FF0809-2C37-7E6F-CB84-7758D185EE06}"/>
              </a:ext>
            </a:extLst>
          </p:cNvPr>
          <p:cNvCxnSpPr>
            <a:cxnSpLocks/>
            <a:stCxn id="6" idx="1"/>
            <a:endCxn id="125" idx="3"/>
          </p:cNvCxnSpPr>
          <p:nvPr/>
        </p:nvCxnSpPr>
        <p:spPr>
          <a:xfrm flipH="1" flipV="1">
            <a:off x="5524501" y="1447863"/>
            <a:ext cx="619123" cy="214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0DAC42D-CEB3-9837-0BEA-09DEE022A3BA}"/>
              </a:ext>
            </a:extLst>
          </p:cNvPr>
          <p:cNvCxnSpPr>
            <a:cxnSpLocks/>
            <a:stCxn id="10" idx="1"/>
            <a:endCxn id="139" idx="3"/>
          </p:cNvCxnSpPr>
          <p:nvPr/>
        </p:nvCxnSpPr>
        <p:spPr>
          <a:xfrm flipH="1" flipV="1">
            <a:off x="5512437" y="3507441"/>
            <a:ext cx="640713" cy="442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FCF1818-E376-150F-CAEE-006589F1DE19}"/>
              </a:ext>
            </a:extLst>
          </p:cNvPr>
          <p:cNvCxnSpPr>
            <a:cxnSpLocks/>
            <a:stCxn id="12" idx="1"/>
            <a:endCxn id="62" idx="3"/>
          </p:cNvCxnSpPr>
          <p:nvPr/>
        </p:nvCxnSpPr>
        <p:spPr>
          <a:xfrm flipH="1" flipV="1">
            <a:off x="5504379" y="4014408"/>
            <a:ext cx="653534" cy="489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ktangel: avrundede hjørner 93">
            <a:extLst>
              <a:ext uri="{FF2B5EF4-FFF2-40B4-BE49-F238E27FC236}">
                <a16:creationId xmlns:a16="http://schemas.microsoft.com/office/drawing/2014/main" id="{438FFF24-5389-0545-60A2-7CF872F21E3D}"/>
              </a:ext>
            </a:extLst>
          </p:cNvPr>
          <p:cNvSpPr/>
          <p:nvPr/>
        </p:nvSpPr>
        <p:spPr>
          <a:xfrm>
            <a:off x="3887746" y="4283954"/>
            <a:ext cx="1616633" cy="345938"/>
          </a:xfrm>
          <a:prstGeom prst="roundRect">
            <a:avLst>
              <a:gd name="adj" fmla="val 7753"/>
            </a:avLst>
          </a:prstGeom>
          <a:solidFill>
            <a:srgbClr val="C00000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200" b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Drive-by download</a:t>
            </a:r>
          </a:p>
        </p:txBody>
      </p:sp>
      <p:sp>
        <p:nvSpPr>
          <p:cNvPr id="8" name="Rektangel: avrundede hjørner 53">
            <a:extLst>
              <a:ext uri="{FF2B5EF4-FFF2-40B4-BE49-F238E27FC236}">
                <a16:creationId xmlns:a16="http://schemas.microsoft.com/office/drawing/2014/main" id="{1EA40B0E-EE20-1DAA-430F-7DB5752E5010}"/>
              </a:ext>
            </a:extLst>
          </p:cNvPr>
          <p:cNvSpPr/>
          <p:nvPr/>
        </p:nvSpPr>
        <p:spPr>
          <a:xfrm>
            <a:off x="6153150" y="4290367"/>
            <a:ext cx="2125764" cy="351575"/>
          </a:xfrm>
          <a:prstGeom prst="roundRect">
            <a:avLst>
              <a:gd name="adj" fmla="val 4668"/>
            </a:avLst>
          </a:prstGeom>
          <a:solidFill>
            <a:srgbClr val="0070C0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200" b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Malwarestealer - Tokens</a:t>
            </a:r>
          </a:p>
        </p:txBody>
      </p:sp>
      <p:sp>
        <p:nvSpPr>
          <p:cNvPr id="19" name="Rektangel: avrundede hjørner 92">
            <a:extLst>
              <a:ext uri="{FF2B5EF4-FFF2-40B4-BE49-F238E27FC236}">
                <a16:creationId xmlns:a16="http://schemas.microsoft.com/office/drawing/2014/main" id="{FEEB5E63-05FA-E11D-0A8F-F2CD6B018070}"/>
              </a:ext>
            </a:extLst>
          </p:cNvPr>
          <p:cNvSpPr/>
          <p:nvPr/>
        </p:nvSpPr>
        <p:spPr>
          <a:xfrm>
            <a:off x="1340492" y="3059545"/>
            <a:ext cx="1978963" cy="252039"/>
          </a:xfrm>
          <a:prstGeom prst="roundRect">
            <a:avLst>
              <a:gd name="adj" fmla="val 9027"/>
            </a:avLst>
          </a:prstGeom>
          <a:solidFill>
            <a:srgbClr val="C00000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500" b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Teams / Slack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C0DE2E2-EAD0-62B9-8BBF-721E188592A4}"/>
              </a:ext>
            </a:extLst>
          </p:cNvPr>
          <p:cNvCxnSpPr>
            <a:cxnSpLocks/>
          </p:cNvCxnSpPr>
          <p:nvPr/>
        </p:nvCxnSpPr>
        <p:spPr>
          <a:xfrm flipH="1" flipV="1">
            <a:off x="5490091" y="4455698"/>
            <a:ext cx="653534" cy="488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00D7A9C-E6C5-6A73-2ADB-362A1AE10C9F}"/>
              </a:ext>
            </a:extLst>
          </p:cNvPr>
          <p:cNvGrpSpPr/>
          <p:nvPr/>
        </p:nvGrpSpPr>
        <p:grpSpPr>
          <a:xfrm>
            <a:off x="1642202" y="1213811"/>
            <a:ext cx="1163887" cy="1456411"/>
            <a:chOff x="2282330" y="1946403"/>
            <a:chExt cx="1089161" cy="1560692"/>
          </a:xfrm>
        </p:grpSpPr>
        <p:sp>
          <p:nvSpPr>
            <p:cNvPr id="29" name="TekstSylinder 123">
              <a:extLst>
                <a:ext uri="{FF2B5EF4-FFF2-40B4-BE49-F238E27FC236}">
                  <a16:creationId xmlns:a16="http://schemas.microsoft.com/office/drawing/2014/main" id="{94992B13-1731-8A5D-4CEF-180614AF98FF}"/>
                </a:ext>
              </a:extLst>
            </p:cNvPr>
            <p:cNvSpPr txBox="1"/>
            <p:nvPr/>
          </p:nvSpPr>
          <p:spPr>
            <a:xfrm>
              <a:off x="2525382" y="3177281"/>
              <a:ext cx="623770" cy="329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1400" b="1">
                  <a:solidFill>
                    <a:schemeClr val="bg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IT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F9CDCEE-0F2E-3550-7F4E-63D1BB45A35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82330" y="1946403"/>
              <a:ext cx="1089161" cy="1223007"/>
              <a:chOff x="19745326" y="3986213"/>
              <a:chExt cx="658813" cy="739775"/>
            </a:xfrm>
          </p:grpSpPr>
          <p:sp>
            <p:nvSpPr>
              <p:cNvPr id="31" name="Freeform 98">
                <a:extLst>
                  <a:ext uri="{FF2B5EF4-FFF2-40B4-BE49-F238E27FC236}">
                    <a16:creationId xmlns:a16="http://schemas.microsoft.com/office/drawing/2014/main" id="{9FC6258F-B939-813B-ED5D-D7BA9C8203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764376" y="4119563"/>
                <a:ext cx="101600" cy="101600"/>
              </a:xfrm>
              <a:custGeom>
                <a:avLst/>
                <a:gdLst>
                  <a:gd name="T0" fmla="*/ 121 w 243"/>
                  <a:gd name="T1" fmla="*/ 243 h 243"/>
                  <a:gd name="T2" fmla="*/ 0 w 243"/>
                  <a:gd name="T3" fmla="*/ 122 h 243"/>
                  <a:gd name="T4" fmla="*/ 121 w 243"/>
                  <a:gd name="T5" fmla="*/ 0 h 243"/>
                  <a:gd name="T6" fmla="*/ 243 w 243"/>
                  <a:gd name="T7" fmla="*/ 122 h 243"/>
                  <a:gd name="T8" fmla="*/ 121 w 243"/>
                  <a:gd name="T9" fmla="*/ 243 h 243"/>
                  <a:gd name="T10" fmla="*/ 121 w 243"/>
                  <a:gd name="T11" fmla="*/ 50 h 243"/>
                  <a:gd name="T12" fmla="*/ 50 w 243"/>
                  <a:gd name="T13" fmla="*/ 122 h 243"/>
                  <a:gd name="T14" fmla="*/ 121 w 243"/>
                  <a:gd name="T15" fmla="*/ 193 h 243"/>
                  <a:gd name="T16" fmla="*/ 193 w 243"/>
                  <a:gd name="T17" fmla="*/ 122 h 243"/>
                  <a:gd name="T18" fmla="*/ 121 w 243"/>
                  <a:gd name="T19" fmla="*/ 5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3" h="243">
                    <a:moveTo>
                      <a:pt x="121" y="243"/>
                    </a:moveTo>
                    <a:cubicBezTo>
                      <a:pt x="54" y="243"/>
                      <a:pt x="0" y="189"/>
                      <a:pt x="0" y="122"/>
                    </a:cubicBezTo>
                    <a:cubicBezTo>
                      <a:pt x="0" y="55"/>
                      <a:pt x="54" y="0"/>
                      <a:pt x="121" y="0"/>
                    </a:cubicBezTo>
                    <a:cubicBezTo>
                      <a:pt x="188" y="0"/>
                      <a:pt x="243" y="55"/>
                      <a:pt x="243" y="122"/>
                    </a:cubicBezTo>
                    <a:cubicBezTo>
                      <a:pt x="243" y="189"/>
                      <a:pt x="188" y="243"/>
                      <a:pt x="121" y="243"/>
                    </a:cubicBezTo>
                    <a:close/>
                    <a:moveTo>
                      <a:pt x="121" y="50"/>
                    </a:moveTo>
                    <a:cubicBezTo>
                      <a:pt x="82" y="50"/>
                      <a:pt x="50" y="82"/>
                      <a:pt x="50" y="122"/>
                    </a:cubicBezTo>
                    <a:cubicBezTo>
                      <a:pt x="50" y="161"/>
                      <a:pt x="82" y="193"/>
                      <a:pt x="121" y="193"/>
                    </a:cubicBezTo>
                    <a:cubicBezTo>
                      <a:pt x="161" y="193"/>
                      <a:pt x="193" y="161"/>
                      <a:pt x="193" y="122"/>
                    </a:cubicBezTo>
                    <a:cubicBezTo>
                      <a:pt x="193" y="82"/>
                      <a:pt x="161" y="50"/>
                      <a:pt x="121" y="50"/>
                    </a:cubicBezTo>
                    <a:close/>
                  </a:path>
                </a:pathLst>
              </a:custGeom>
              <a:solidFill>
                <a:srgbClr val="CF02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9032" tIns="14516" rIns="29032" bIns="14516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572"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2" name="Freeform 99">
                <a:extLst>
                  <a:ext uri="{FF2B5EF4-FFF2-40B4-BE49-F238E27FC236}">
                    <a16:creationId xmlns:a16="http://schemas.microsoft.com/office/drawing/2014/main" id="{9C3DD2E5-1B24-C89A-2EAA-5865138B74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021551" y="3986213"/>
                <a:ext cx="101600" cy="101600"/>
              </a:xfrm>
              <a:custGeom>
                <a:avLst/>
                <a:gdLst>
                  <a:gd name="T0" fmla="*/ 122 w 243"/>
                  <a:gd name="T1" fmla="*/ 243 h 243"/>
                  <a:gd name="T2" fmla="*/ 0 w 243"/>
                  <a:gd name="T3" fmla="*/ 121 h 243"/>
                  <a:gd name="T4" fmla="*/ 122 w 243"/>
                  <a:gd name="T5" fmla="*/ 0 h 243"/>
                  <a:gd name="T6" fmla="*/ 243 w 243"/>
                  <a:gd name="T7" fmla="*/ 121 h 243"/>
                  <a:gd name="T8" fmla="*/ 122 w 243"/>
                  <a:gd name="T9" fmla="*/ 243 h 243"/>
                  <a:gd name="T10" fmla="*/ 122 w 243"/>
                  <a:gd name="T11" fmla="*/ 50 h 243"/>
                  <a:gd name="T12" fmla="*/ 50 w 243"/>
                  <a:gd name="T13" fmla="*/ 121 h 243"/>
                  <a:gd name="T14" fmla="*/ 122 w 243"/>
                  <a:gd name="T15" fmla="*/ 193 h 243"/>
                  <a:gd name="T16" fmla="*/ 193 w 243"/>
                  <a:gd name="T17" fmla="*/ 121 h 243"/>
                  <a:gd name="T18" fmla="*/ 122 w 243"/>
                  <a:gd name="T19" fmla="*/ 5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3" h="243">
                    <a:moveTo>
                      <a:pt x="122" y="243"/>
                    </a:moveTo>
                    <a:cubicBezTo>
                      <a:pt x="55" y="243"/>
                      <a:pt x="0" y="188"/>
                      <a:pt x="0" y="121"/>
                    </a:cubicBezTo>
                    <a:cubicBezTo>
                      <a:pt x="0" y="54"/>
                      <a:pt x="55" y="0"/>
                      <a:pt x="122" y="0"/>
                    </a:cubicBezTo>
                    <a:cubicBezTo>
                      <a:pt x="189" y="0"/>
                      <a:pt x="243" y="54"/>
                      <a:pt x="243" y="121"/>
                    </a:cubicBezTo>
                    <a:cubicBezTo>
                      <a:pt x="243" y="188"/>
                      <a:pt x="189" y="243"/>
                      <a:pt x="122" y="243"/>
                    </a:cubicBezTo>
                    <a:close/>
                    <a:moveTo>
                      <a:pt x="122" y="50"/>
                    </a:moveTo>
                    <a:cubicBezTo>
                      <a:pt x="82" y="50"/>
                      <a:pt x="50" y="82"/>
                      <a:pt x="50" y="121"/>
                    </a:cubicBezTo>
                    <a:cubicBezTo>
                      <a:pt x="50" y="160"/>
                      <a:pt x="82" y="193"/>
                      <a:pt x="122" y="193"/>
                    </a:cubicBezTo>
                    <a:cubicBezTo>
                      <a:pt x="161" y="193"/>
                      <a:pt x="193" y="160"/>
                      <a:pt x="193" y="121"/>
                    </a:cubicBezTo>
                    <a:cubicBezTo>
                      <a:pt x="193" y="82"/>
                      <a:pt x="161" y="50"/>
                      <a:pt x="122" y="50"/>
                    </a:cubicBezTo>
                    <a:close/>
                  </a:path>
                </a:pathLst>
              </a:custGeom>
              <a:solidFill>
                <a:srgbClr val="CF02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9032" tIns="14516" rIns="29032" bIns="14516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572"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3" name="Freeform 100">
                <a:extLst>
                  <a:ext uri="{FF2B5EF4-FFF2-40B4-BE49-F238E27FC236}">
                    <a16:creationId xmlns:a16="http://schemas.microsoft.com/office/drawing/2014/main" id="{8EAE76B7-175D-10FD-59BB-65567A4BF5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280313" y="4119563"/>
                <a:ext cx="100013" cy="101600"/>
              </a:xfrm>
              <a:custGeom>
                <a:avLst/>
                <a:gdLst>
                  <a:gd name="T0" fmla="*/ 121 w 243"/>
                  <a:gd name="T1" fmla="*/ 243 h 243"/>
                  <a:gd name="T2" fmla="*/ 0 w 243"/>
                  <a:gd name="T3" fmla="*/ 122 h 243"/>
                  <a:gd name="T4" fmla="*/ 121 w 243"/>
                  <a:gd name="T5" fmla="*/ 0 h 243"/>
                  <a:gd name="T6" fmla="*/ 243 w 243"/>
                  <a:gd name="T7" fmla="*/ 122 h 243"/>
                  <a:gd name="T8" fmla="*/ 121 w 243"/>
                  <a:gd name="T9" fmla="*/ 243 h 243"/>
                  <a:gd name="T10" fmla="*/ 121 w 243"/>
                  <a:gd name="T11" fmla="*/ 50 h 243"/>
                  <a:gd name="T12" fmla="*/ 50 w 243"/>
                  <a:gd name="T13" fmla="*/ 122 h 243"/>
                  <a:gd name="T14" fmla="*/ 121 w 243"/>
                  <a:gd name="T15" fmla="*/ 193 h 243"/>
                  <a:gd name="T16" fmla="*/ 193 w 243"/>
                  <a:gd name="T17" fmla="*/ 122 h 243"/>
                  <a:gd name="T18" fmla="*/ 121 w 243"/>
                  <a:gd name="T19" fmla="*/ 5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3" h="243">
                    <a:moveTo>
                      <a:pt x="121" y="243"/>
                    </a:moveTo>
                    <a:cubicBezTo>
                      <a:pt x="54" y="243"/>
                      <a:pt x="0" y="189"/>
                      <a:pt x="0" y="122"/>
                    </a:cubicBezTo>
                    <a:cubicBezTo>
                      <a:pt x="0" y="55"/>
                      <a:pt x="54" y="0"/>
                      <a:pt x="121" y="0"/>
                    </a:cubicBezTo>
                    <a:cubicBezTo>
                      <a:pt x="188" y="0"/>
                      <a:pt x="243" y="55"/>
                      <a:pt x="243" y="122"/>
                    </a:cubicBezTo>
                    <a:cubicBezTo>
                      <a:pt x="243" y="189"/>
                      <a:pt x="188" y="243"/>
                      <a:pt x="121" y="243"/>
                    </a:cubicBezTo>
                    <a:close/>
                    <a:moveTo>
                      <a:pt x="121" y="50"/>
                    </a:moveTo>
                    <a:cubicBezTo>
                      <a:pt x="82" y="50"/>
                      <a:pt x="50" y="82"/>
                      <a:pt x="50" y="122"/>
                    </a:cubicBezTo>
                    <a:cubicBezTo>
                      <a:pt x="50" y="161"/>
                      <a:pt x="82" y="193"/>
                      <a:pt x="121" y="193"/>
                    </a:cubicBezTo>
                    <a:cubicBezTo>
                      <a:pt x="161" y="193"/>
                      <a:pt x="193" y="161"/>
                      <a:pt x="193" y="122"/>
                    </a:cubicBezTo>
                    <a:cubicBezTo>
                      <a:pt x="193" y="82"/>
                      <a:pt x="161" y="50"/>
                      <a:pt x="121" y="50"/>
                    </a:cubicBezTo>
                    <a:close/>
                  </a:path>
                </a:pathLst>
              </a:custGeom>
              <a:solidFill>
                <a:srgbClr val="CF02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9032" tIns="14516" rIns="29032" bIns="14516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572"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4" name="Freeform 101">
                <a:extLst>
                  <a:ext uri="{FF2B5EF4-FFF2-40B4-BE49-F238E27FC236}">
                    <a16:creationId xmlns:a16="http://schemas.microsoft.com/office/drawing/2014/main" id="{4C170A7A-3FF6-B1E4-E10C-1EC62C3BF4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37401" y="4037013"/>
                <a:ext cx="207963" cy="122238"/>
              </a:xfrm>
              <a:custGeom>
                <a:avLst/>
                <a:gdLst>
                  <a:gd name="T0" fmla="*/ 28 w 504"/>
                  <a:gd name="T1" fmla="*/ 293 h 293"/>
                  <a:gd name="T2" fmla="*/ 6 w 504"/>
                  <a:gd name="T3" fmla="*/ 280 h 293"/>
                  <a:gd name="T4" fmla="*/ 16 w 504"/>
                  <a:gd name="T5" fmla="*/ 246 h 293"/>
                  <a:gd name="T6" fmla="*/ 464 w 504"/>
                  <a:gd name="T7" fmla="*/ 6 h 293"/>
                  <a:gd name="T8" fmla="*/ 498 w 504"/>
                  <a:gd name="T9" fmla="*/ 16 h 293"/>
                  <a:gd name="T10" fmla="*/ 488 w 504"/>
                  <a:gd name="T11" fmla="*/ 50 h 293"/>
                  <a:gd name="T12" fmla="*/ 40 w 504"/>
                  <a:gd name="T13" fmla="*/ 290 h 293"/>
                  <a:gd name="T14" fmla="*/ 28 w 504"/>
                  <a:gd name="T15" fmla="*/ 293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4" h="293">
                    <a:moveTo>
                      <a:pt x="28" y="293"/>
                    </a:moveTo>
                    <a:cubicBezTo>
                      <a:pt x="19" y="293"/>
                      <a:pt x="11" y="288"/>
                      <a:pt x="6" y="280"/>
                    </a:cubicBezTo>
                    <a:cubicBezTo>
                      <a:pt x="0" y="268"/>
                      <a:pt x="4" y="252"/>
                      <a:pt x="16" y="246"/>
                    </a:cubicBezTo>
                    <a:cubicBezTo>
                      <a:pt x="464" y="6"/>
                      <a:pt x="464" y="6"/>
                      <a:pt x="464" y="6"/>
                    </a:cubicBezTo>
                    <a:cubicBezTo>
                      <a:pt x="476" y="0"/>
                      <a:pt x="491" y="4"/>
                      <a:pt x="498" y="16"/>
                    </a:cubicBezTo>
                    <a:cubicBezTo>
                      <a:pt x="504" y="29"/>
                      <a:pt x="500" y="44"/>
                      <a:pt x="488" y="50"/>
                    </a:cubicBezTo>
                    <a:cubicBezTo>
                      <a:pt x="40" y="290"/>
                      <a:pt x="40" y="290"/>
                      <a:pt x="40" y="290"/>
                    </a:cubicBezTo>
                    <a:cubicBezTo>
                      <a:pt x="36" y="292"/>
                      <a:pt x="32" y="293"/>
                      <a:pt x="28" y="293"/>
                    </a:cubicBezTo>
                    <a:close/>
                  </a:path>
                </a:pathLst>
              </a:custGeom>
              <a:solidFill>
                <a:srgbClr val="CF02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9032" tIns="14516" rIns="29032" bIns="14516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572"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5" name="Freeform 102">
                <a:extLst>
                  <a:ext uri="{FF2B5EF4-FFF2-40B4-BE49-F238E27FC236}">
                    <a16:creationId xmlns:a16="http://schemas.microsoft.com/office/drawing/2014/main" id="{2E482E90-BBF9-34A4-EC91-E6A805E49B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77126" y="4179888"/>
                <a:ext cx="128588" cy="82550"/>
              </a:xfrm>
              <a:custGeom>
                <a:avLst/>
                <a:gdLst>
                  <a:gd name="T0" fmla="*/ 29 w 308"/>
                  <a:gd name="T1" fmla="*/ 199 h 199"/>
                  <a:gd name="T2" fmla="*/ 7 w 308"/>
                  <a:gd name="T3" fmla="*/ 187 h 199"/>
                  <a:gd name="T4" fmla="*/ 16 w 308"/>
                  <a:gd name="T5" fmla="*/ 153 h 199"/>
                  <a:gd name="T6" fmla="*/ 267 w 308"/>
                  <a:gd name="T7" fmla="*/ 7 h 199"/>
                  <a:gd name="T8" fmla="*/ 301 w 308"/>
                  <a:gd name="T9" fmla="*/ 16 h 199"/>
                  <a:gd name="T10" fmla="*/ 292 w 308"/>
                  <a:gd name="T11" fmla="*/ 50 h 199"/>
                  <a:gd name="T12" fmla="*/ 41 w 308"/>
                  <a:gd name="T13" fmla="*/ 196 h 199"/>
                  <a:gd name="T14" fmla="*/ 29 w 308"/>
                  <a:gd name="T15" fmla="*/ 199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8" h="199">
                    <a:moveTo>
                      <a:pt x="29" y="199"/>
                    </a:moveTo>
                    <a:cubicBezTo>
                      <a:pt x="20" y="199"/>
                      <a:pt x="12" y="195"/>
                      <a:pt x="7" y="187"/>
                    </a:cubicBezTo>
                    <a:cubicBezTo>
                      <a:pt x="0" y="175"/>
                      <a:pt x="4" y="160"/>
                      <a:pt x="16" y="153"/>
                    </a:cubicBezTo>
                    <a:cubicBezTo>
                      <a:pt x="267" y="7"/>
                      <a:pt x="267" y="7"/>
                      <a:pt x="267" y="7"/>
                    </a:cubicBezTo>
                    <a:cubicBezTo>
                      <a:pt x="279" y="0"/>
                      <a:pt x="294" y="4"/>
                      <a:pt x="301" y="16"/>
                    </a:cubicBezTo>
                    <a:cubicBezTo>
                      <a:pt x="308" y="28"/>
                      <a:pt x="304" y="43"/>
                      <a:pt x="292" y="50"/>
                    </a:cubicBezTo>
                    <a:cubicBezTo>
                      <a:pt x="41" y="196"/>
                      <a:pt x="41" y="196"/>
                      <a:pt x="41" y="196"/>
                    </a:cubicBezTo>
                    <a:cubicBezTo>
                      <a:pt x="37" y="198"/>
                      <a:pt x="33" y="199"/>
                      <a:pt x="29" y="199"/>
                    </a:cubicBezTo>
                    <a:close/>
                  </a:path>
                </a:pathLst>
              </a:custGeom>
              <a:solidFill>
                <a:srgbClr val="CF02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9032" tIns="14516" rIns="29032" bIns="14516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572"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6" name="Freeform 103">
                <a:extLst>
                  <a:ext uri="{FF2B5EF4-FFF2-40B4-BE49-F238E27FC236}">
                    <a16:creationId xmlns:a16="http://schemas.microsoft.com/office/drawing/2014/main" id="{7D12635B-64FD-FA76-F5E4-8CB53884EF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97751" y="4040188"/>
                <a:ext cx="207963" cy="120650"/>
              </a:xfrm>
              <a:custGeom>
                <a:avLst/>
                <a:gdLst>
                  <a:gd name="T0" fmla="*/ 473 w 502"/>
                  <a:gd name="T1" fmla="*/ 289 h 289"/>
                  <a:gd name="T2" fmla="*/ 461 w 502"/>
                  <a:gd name="T3" fmla="*/ 286 h 289"/>
                  <a:gd name="T4" fmla="*/ 17 w 502"/>
                  <a:gd name="T5" fmla="*/ 51 h 289"/>
                  <a:gd name="T6" fmla="*/ 7 w 502"/>
                  <a:gd name="T7" fmla="*/ 17 h 289"/>
                  <a:gd name="T8" fmla="*/ 41 w 502"/>
                  <a:gd name="T9" fmla="*/ 7 h 289"/>
                  <a:gd name="T10" fmla="*/ 485 w 502"/>
                  <a:gd name="T11" fmla="*/ 242 h 289"/>
                  <a:gd name="T12" fmla="*/ 495 w 502"/>
                  <a:gd name="T13" fmla="*/ 276 h 289"/>
                  <a:gd name="T14" fmla="*/ 473 w 502"/>
                  <a:gd name="T15" fmla="*/ 289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2" h="289">
                    <a:moveTo>
                      <a:pt x="473" y="289"/>
                    </a:moveTo>
                    <a:cubicBezTo>
                      <a:pt x="469" y="289"/>
                      <a:pt x="465" y="288"/>
                      <a:pt x="461" y="286"/>
                    </a:cubicBezTo>
                    <a:cubicBezTo>
                      <a:pt x="17" y="51"/>
                      <a:pt x="17" y="51"/>
                      <a:pt x="17" y="51"/>
                    </a:cubicBezTo>
                    <a:cubicBezTo>
                      <a:pt x="5" y="45"/>
                      <a:pt x="0" y="30"/>
                      <a:pt x="7" y="17"/>
                    </a:cubicBezTo>
                    <a:cubicBezTo>
                      <a:pt x="13" y="5"/>
                      <a:pt x="28" y="0"/>
                      <a:pt x="41" y="7"/>
                    </a:cubicBezTo>
                    <a:cubicBezTo>
                      <a:pt x="485" y="242"/>
                      <a:pt x="485" y="242"/>
                      <a:pt x="485" y="242"/>
                    </a:cubicBezTo>
                    <a:cubicBezTo>
                      <a:pt x="497" y="248"/>
                      <a:pt x="502" y="263"/>
                      <a:pt x="495" y="276"/>
                    </a:cubicBezTo>
                    <a:cubicBezTo>
                      <a:pt x="491" y="284"/>
                      <a:pt x="482" y="289"/>
                      <a:pt x="473" y="289"/>
                    </a:cubicBezTo>
                    <a:close/>
                  </a:path>
                </a:pathLst>
              </a:custGeom>
              <a:solidFill>
                <a:srgbClr val="CF02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9032" tIns="14516" rIns="29032" bIns="14516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572"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7" name="Freeform 104">
                <a:extLst>
                  <a:ext uri="{FF2B5EF4-FFF2-40B4-BE49-F238E27FC236}">
                    <a16:creationId xmlns:a16="http://schemas.microsoft.com/office/drawing/2014/main" id="{31694294-2878-0C0E-46C5-B40C13E5C8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40576" y="4181475"/>
                <a:ext cx="127000" cy="80963"/>
              </a:xfrm>
              <a:custGeom>
                <a:avLst/>
                <a:gdLst>
                  <a:gd name="T0" fmla="*/ 275 w 303"/>
                  <a:gd name="T1" fmla="*/ 196 h 196"/>
                  <a:gd name="T2" fmla="*/ 262 w 303"/>
                  <a:gd name="T3" fmla="*/ 193 h 196"/>
                  <a:gd name="T4" fmla="*/ 16 w 303"/>
                  <a:gd name="T5" fmla="*/ 50 h 196"/>
                  <a:gd name="T6" fmla="*/ 7 w 303"/>
                  <a:gd name="T7" fmla="*/ 16 h 196"/>
                  <a:gd name="T8" fmla="*/ 41 w 303"/>
                  <a:gd name="T9" fmla="*/ 7 h 196"/>
                  <a:gd name="T10" fmla="*/ 287 w 303"/>
                  <a:gd name="T11" fmla="*/ 149 h 196"/>
                  <a:gd name="T12" fmla="*/ 296 w 303"/>
                  <a:gd name="T13" fmla="*/ 183 h 196"/>
                  <a:gd name="T14" fmla="*/ 275 w 303"/>
                  <a:gd name="T15" fmla="*/ 196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3" h="196">
                    <a:moveTo>
                      <a:pt x="275" y="196"/>
                    </a:moveTo>
                    <a:cubicBezTo>
                      <a:pt x="270" y="196"/>
                      <a:pt x="266" y="195"/>
                      <a:pt x="262" y="193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4" y="44"/>
                      <a:pt x="0" y="28"/>
                      <a:pt x="7" y="16"/>
                    </a:cubicBezTo>
                    <a:cubicBezTo>
                      <a:pt x="13" y="4"/>
                      <a:pt x="29" y="0"/>
                      <a:pt x="41" y="7"/>
                    </a:cubicBezTo>
                    <a:cubicBezTo>
                      <a:pt x="287" y="149"/>
                      <a:pt x="287" y="149"/>
                      <a:pt x="287" y="149"/>
                    </a:cubicBezTo>
                    <a:cubicBezTo>
                      <a:pt x="299" y="156"/>
                      <a:pt x="303" y="171"/>
                      <a:pt x="296" y="183"/>
                    </a:cubicBezTo>
                    <a:cubicBezTo>
                      <a:pt x="292" y="192"/>
                      <a:pt x="283" y="196"/>
                      <a:pt x="275" y="196"/>
                    </a:cubicBezTo>
                    <a:close/>
                  </a:path>
                </a:pathLst>
              </a:custGeom>
              <a:solidFill>
                <a:srgbClr val="CF02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9032" tIns="14516" rIns="29032" bIns="14516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572"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8" name="Freeform 105">
                <a:extLst>
                  <a:ext uri="{FF2B5EF4-FFF2-40B4-BE49-F238E27FC236}">
                    <a16:creationId xmlns:a16="http://schemas.microsoft.com/office/drawing/2014/main" id="{2C90C7C0-573D-8956-E601-D6B81CCB46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62826" y="4070350"/>
                <a:ext cx="20638" cy="144463"/>
              </a:xfrm>
              <a:custGeom>
                <a:avLst/>
                <a:gdLst>
                  <a:gd name="T0" fmla="*/ 25 w 50"/>
                  <a:gd name="T1" fmla="*/ 348 h 348"/>
                  <a:gd name="T2" fmla="*/ 0 w 50"/>
                  <a:gd name="T3" fmla="*/ 323 h 348"/>
                  <a:gd name="T4" fmla="*/ 0 w 50"/>
                  <a:gd name="T5" fmla="*/ 25 h 348"/>
                  <a:gd name="T6" fmla="*/ 25 w 50"/>
                  <a:gd name="T7" fmla="*/ 0 h 348"/>
                  <a:gd name="T8" fmla="*/ 50 w 50"/>
                  <a:gd name="T9" fmla="*/ 25 h 348"/>
                  <a:gd name="T10" fmla="*/ 50 w 50"/>
                  <a:gd name="T11" fmla="*/ 323 h 348"/>
                  <a:gd name="T12" fmla="*/ 25 w 50"/>
                  <a:gd name="T13" fmla="*/ 348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48">
                    <a:moveTo>
                      <a:pt x="25" y="348"/>
                    </a:moveTo>
                    <a:cubicBezTo>
                      <a:pt x="11" y="348"/>
                      <a:pt x="0" y="337"/>
                      <a:pt x="0" y="323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1"/>
                      <a:pt x="11" y="0"/>
                      <a:pt x="25" y="0"/>
                    </a:cubicBezTo>
                    <a:cubicBezTo>
                      <a:pt x="39" y="0"/>
                      <a:pt x="50" y="11"/>
                      <a:pt x="50" y="25"/>
                    </a:cubicBezTo>
                    <a:cubicBezTo>
                      <a:pt x="50" y="323"/>
                      <a:pt x="50" y="323"/>
                      <a:pt x="50" y="323"/>
                    </a:cubicBezTo>
                    <a:cubicBezTo>
                      <a:pt x="50" y="337"/>
                      <a:pt x="39" y="348"/>
                      <a:pt x="25" y="348"/>
                    </a:cubicBezTo>
                    <a:close/>
                  </a:path>
                </a:pathLst>
              </a:custGeom>
              <a:solidFill>
                <a:srgbClr val="CF02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9032" tIns="14516" rIns="29032" bIns="14516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572"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9" name="Freeform 106">
                <a:extLst>
                  <a:ext uri="{FF2B5EF4-FFF2-40B4-BE49-F238E27FC236}">
                    <a16:creationId xmlns:a16="http://schemas.microsoft.com/office/drawing/2014/main" id="{1E987E02-2ED0-C502-A906-7274C071FF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04063" y="4200525"/>
                <a:ext cx="20638" cy="109538"/>
              </a:xfrm>
              <a:custGeom>
                <a:avLst/>
                <a:gdLst>
                  <a:gd name="T0" fmla="*/ 25 w 50"/>
                  <a:gd name="T1" fmla="*/ 267 h 267"/>
                  <a:gd name="T2" fmla="*/ 0 w 50"/>
                  <a:gd name="T3" fmla="*/ 242 h 267"/>
                  <a:gd name="T4" fmla="*/ 0 w 50"/>
                  <a:gd name="T5" fmla="*/ 25 h 267"/>
                  <a:gd name="T6" fmla="*/ 25 w 50"/>
                  <a:gd name="T7" fmla="*/ 0 h 267"/>
                  <a:gd name="T8" fmla="*/ 50 w 50"/>
                  <a:gd name="T9" fmla="*/ 25 h 267"/>
                  <a:gd name="T10" fmla="*/ 50 w 50"/>
                  <a:gd name="T11" fmla="*/ 242 h 267"/>
                  <a:gd name="T12" fmla="*/ 25 w 50"/>
                  <a:gd name="T13" fmla="*/ 267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267">
                    <a:moveTo>
                      <a:pt x="25" y="267"/>
                    </a:moveTo>
                    <a:cubicBezTo>
                      <a:pt x="11" y="267"/>
                      <a:pt x="0" y="256"/>
                      <a:pt x="0" y="242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1"/>
                      <a:pt x="11" y="0"/>
                      <a:pt x="25" y="0"/>
                    </a:cubicBezTo>
                    <a:cubicBezTo>
                      <a:pt x="39" y="0"/>
                      <a:pt x="50" y="11"/>
                      <a:pt x="50" y="25"/>
                    </a:cubicBezTo>
                    <a:cubicBezTo>
                      <a:pt x="50" y="242"/>
                      <a:pt x="50" y="242"/>
                      <a:pt x="50" y="242"/>
                    </a:cubicBezTo>
                    <a:cubicBezTo>
                      <a:pt x="50" y="256"/>
                      <a:pt x="39" y="267"/>
                      <a:pt x="25" y="267"/>
                    </a:cubicBezTo>
                    <a:close/>
                  </a:path>
                </a:pathLst>
              </a:custGeom>
              <a:solidFill>
                <a:srgbClr val="CF02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9032" tIns="14516" rIns="29032" bIns="14516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572"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0" name="Freeform 107">
                <a:extLst>
                  <a:ext uri="{FF2B5EF4-FFF2-40B4-BE49-F238E27FC236}">
                    <a16:creationId xmlns:a16="http://schemas.microsoft.com/office/drawing/2014/main" id="{10DCADD6-7727-1FF5-E048-202610D527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20001" y="4203700"/>
                <a:ext cx="20638" cy="134938"/>
              </a:xfrm>
              <a:custGeom>
                <a:avLst/>
                <a:gdLst>
                  <a:gd name="T0" fmla="*/ 25 w 50"/>
                  <a:gd name="T1" fmla="*/ 326 h 326"/>
                  <a:gd name="T2" fmla="*/ 0 w 50"/>
                  <a:gd name="T3" fmla="*/ 301 h 326"/>
                  <a:gd name="T4" fmla="*/ 0 w 50"/>
                  <a:gd name="T5" fmla="*/ 25 h 326"/>
                  <a:gd name="T6" fmla="*/ 25 w 50"/>
                  <a:gd name="T7" fmla="*/ 0 h 326"/>
                  <a:gd name="T8" fmla="*/ 50 w 50"/>
                  <a:gd name="T9" fmla="*/ 25 h 326"/>
                  <a:gd name="T10" fmla="*/ 50 w 50"/>
                  <a:gd name="T11" fmla="*/ 301 h 326"/>
                  <a:gd name="T12" fmla="*/ 25 w 50"/>
                  <a:gd name="T13" fmla="*/ 326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26">
                    <a:moveTo>
                      <a:pt x="25" y="326"/>
                    </a:moveTo>
                    <a:cubicBezTo>
                      <a:pt x="11" y="326"/>
                      <a:pt x="0" y="315"/>
                      <a:pt x="0" y="301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1"/>
                      <a:pt x="11" y="0"/>
                      <a:pt x="25" y="0"/>
                    </a:cubicBezTo>
                    <a:cubicBezTo>
                      <a:pt x="39" y="0"/>
                      <a:pt x="50" y="11"/>
                      <a:pt x="50" y="25"/>
                    </a:cubicBezTo>
                    <a:cubicBezTo>
                      <a:pt x="50" y="301"/>
                      <a:pt x="50" y="301"/>
                      <a:pt x="50" y="301"/>
                    </a:cubicBezTo>
                    <a:cubicBezTo>
                      <a:pt x="50" y="315"/>
                      <a:pt x="39" y="326"/>
                      <a:pt x="25" y="326"/>
                    </a:cubicBezTo>
                    <a:close/>
                  </a:path>
                </a:pathLst>
              </a:custGeom>
              <a:solidFill>
                <a:srgbClr val="CF02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9032" tIns="14516" rIns="29032" bIns="14516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572"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1" name="Freeform 108">
                <a:extLst>
                  <a:ext uri="{FF2B5EF4-FFF2-40B4-BE49-F238E27FC236}">
                    <a16:creationId xmlns:a16="http://schemas.microsoft.com/office/drawing/2014/main" id="{F6C4FC6D-8648-1EA5-A004-7444D8E431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02476" y="4705350"/>
                <a:ext cx="539750" cy="20638"/>
              </a:xfrm>
              <a:custGeom>
                <a:avLst/>
                <a:gdLst>
                  <a:gd name="T0" fmla="*/ 1274 w 1299"/>
                  <a:gd name="T1" fmla="*/ 50 h 50"/>
                  <a:gd name="T2" fmla="*/ 25 w 1299"/>
                  <a:gd name="T3" fmla="*/ 50 h 50"/>
                  <a:gd name="T4" fmla="*/ 0 w 1299"/>
                  <a:gd name="T5" fmla="*/ 25 h 50"/>
                  <a:gd name="T6" fmla="*/ 25 w 1299"/>
                  <a:gd name="T7" fmla="*/ 0 h 50"/>
                  <a:gd name="T8" fmla="*/ 1274 w 1299"/>
                  <a:gd name="T9" fmla="*/ 0 h 50"/>
                  <a:gd name="T10" fmla="*/ 1299 w 1299"/>
                  <a:gd name="T11" fmla="*/ 25 h 50"/>
                  <a:gd name="T12" fmla="*/ 1274 w 1299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99" h="50">
                    <a:moveTo>
                      <a:pt x="1274" y="50"/>
                    </a:moveTo>
                    <a:cubicBezTo>
                      <a:pt x="25" y="50"/>
                      <a:pt x="25" y="50"/>
                      <a:pt x="25" y="50"/>
                    </a:cubicBezTo>
                    <a:cubicBezTo>
                      <a:pt x="12" y="50"/>
                      <a:pt x="0" y="38"/>
                      <a:pt x="0" y="25"/>
                    </a:cubicBezTo>
                    <a:cubicBezTo>
                      <a:pt x="0" y="11"/>
                      <a:pt x="12" y="0"/>
                      <a:pt x="25" y="0"/>
                    </a:cubicBezTo>
                    <a:cubicBezTo>
                      <a:pt x="1274" y="0"/>
                      <a:pt x="1274" y="0"/>
                      <a:pt x="1274" y="0"/>
                    </a:cubicBezTo>
                    <a:cubicBezTo>
                      <a:pt x="1288" y="0"/>
                      <a:pt x="1299" y="11"/>
                      <a:pt x="1299" y="25"/>
                    </a:cubicBezTo>
                    <a:cubicBezTo>
                      <a:pt x="1299" y="38"/>
                      <a:pt x="1288" y="50"/>
                      <a:pt x="1274" y="50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9032" tIns="14516" rIns="29032" bIns="14516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572"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2" name="Freeform 109">
                <a:extLst>
                  <a:ext uri="{FF2B5EF4-FFF2-40B4-BE49-F238E27FC236}">
                    <a16:creationId xmlns:a16="http://schemas.microsoft.com/office/drawing/2014/main" id="{AB182756-0534-BA24-14C6-073322DC27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67576" y="4572000"/>
                <a:ext cx="214313" cy="153988"/>
              </a:xfrm>
              <a:custGeom>
                <a:avLst/>
                <a:gdLst>
                  <a:gd name="T0" fmla="*/ 71 w 517"/>
                  <a:gd name="T1" fmla="*/ 370 h 371"/>
                  <a:gd name="T2" fmla="*/ 46 w 517"/>
                  <a:gd name="T3" fmla="*/ 348 h 371"/>
                  <a:gd name="T4" fmla="*/ 1 w 517"/>
                  <a:gd name="T5" fmla="*/ 29 h 371"/>
                  <a:gd name="T6" fmla="*/ 6 w 517"/>
                  <a:gd name="T7" fmla="*/ 9 h 371"/>
                  <a:gd name="T8" fmla="*/ 25 w 517"/>
                  <a:gd name="T9" fmla="*/ 0 h 371"/>
                  <a:gd name="T10" fmla="*/ 491 w 517"/>
                  <a:gd name="T11" fmla="*/ 0 h 371"/>
                  <a:gd name="T12" fmla="*/ 510 w 517"/>
                  <a:gd name="T13" fmla="*/ 9 h 371"/>
                  <a:gd name="T14" fmla="*/ 516 w 517"/>
                  <a:gd name="T15" fmla="*/ 29 h 371"/>
                  <a:gd name="T16" fmla="*/ 473 w 517"/>
                  <a:gd name="T17" fmla="*/ 348 h 371"/>
                  <a:gd name="T18" fmla="*/ 445 w 517"/>
                  <a:gd name="T19" fmla="*/ 369 h 371"/>
                  <a:gd name="T20" fmla="*/ 423 w 517"/>
                  <a:gd name="T21" fmla="*/ 341 h 371"/>
                  <a:gd name="T22" fmla="*/ 463 w 517"/>
                  <a:gd name="T23" fmla="*/ 50 h 371"/>
                  <a:gd name="T24" fmla="*/ 54 w 517"/>
                  <a:gd name="T25" fmla="*/ 50 h 371"/>
                  <a:gd name="T26" fmla="*/ 96 w 517"/>
                  <a:gd name="T27" fmla="*/ 341 h 371"/>
                  <a:gd name="T28" fmla="*/ 75 w 517"/>
                  <a:gd name="T29" fmla="*/ 369 h 371"/>
                  <a:gd name="T30" fmla="*/ 71 w 517"/>
                  <a:gd name="T31" fmla="*/ 37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17" h="371">
                    <a:moveTo>
                      <a:pt x="71" y="370"/>
                    </a:moveTo>
                    <a:cubicBezTo>
                      <a:pt x="59" y="370"/>
                      <a:pt x="48" y="361"/>
                      <a:pt x="46" y="348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0" y="22"/>
                      <a:pt x="2" y="14"/>
                      <a:pt x="6" y="9"/>
                    </a:cubicBezTo>
                    <a:cubicBezTo>
                      <a:pt x="11" y="4"/>
                      <a:pt x="18" y="0"/>
                      <a:pt x="25" y="0"/>
                    </a:cubicBezTo>
                    <a:cubicBezTo>
                      <a:pt x="491" y="0"/>
                      <a:pt x="491" y="0"/>
                      <a:pt x="491" y="0"/>
                    </a:cubicBezTo>
                    <a:cubicBezTo>
                      <a:pt x="499" y="0"/>
                      <a:pt x="505" y="3"/>
                      <a:pt x="510" y="9"/>
                    </a:cubicBezTo>
                    <a:cubicBezTo>
                      <a:pt x="515" y="14"/>
                      <a:pt x="517" y="22"/>
                      <a:pt x="516" y="29"/>
                    </a:cubicBezTo>
                    <a:cubicBezTo>
                      <a:pt x="473" y="348"/>
                      <a:pt x="473" y="348"/>
                      <a:pt x="473" y="348"/>
                    </a:cubicBezTo>
                    <a:cubicBezTo>
                      <a:pt x="471" y="362"/>
                      <a:pt x="459" y="371"/>
                      <a:pt x="445" y="369"/>
                    </a:cubicBezTo>
                    <a:cubicBezTo>
                      <a:pt x="431" y="368"/>
                      <a:pt x="422" y="355"/>
                      <a:pt x="423" y="341"/>
                    </a:cubicBezTo>
                    <a:cubicBezTo>
                      <a:pt x="463" y="50"/>
                      <a:pt x="463" y="50"/>
                      <a:pt x="463" y="50"/>
                    </a:cubicBezTo>
                    <a:cubicBezTo>
                      <a:pt x="54" y="50"/>
                      <a:pt x="54" y="50"/>
                      <a:pt x="54" y="50"/>
                    </a:cubicBezTo>
                    <a:cubicBezTo>
                      <a:pt x="96" y="341"/>
                      <a:pt x="96" y="341"/>
                      <a:pt x="96" y="341"/>
                    </a:cubicBezTo>
                    <a:cubicBezTo>
                      <a:pt x="98" y="355"/>
                      <a:pt x="88" y="367"/>
                      <a:pt x="75" y="369"/>
                    </a:cubicBezTo>
                    <a:cubicBezTo>
                      <a:pt x="73" y="370"/>
                      <a:pt x="72" y="370"/>
                      <a:pt x="71" y="370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9032" tIns="14516" rIns="29032" bIns="14516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572"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3" name="Freeform 110">
                <a:extLst>
                  <a:ext uri="{FF2B5EF4-FFF2-40B4-BE49-F238E27FC236}">
                    <a16:creationId xmlns:a16="http://schemas.microsoft.com/office/drawing/2014/main" id="{0C03AA7E-0A4A-C7E5-750C-B2891E9668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34238" y="4248150"/>
                <a:ext cx="274638" cy="268288"/>
              </a:xfrm>
              <a:custGeom>
                <a:avLst/>
                <a:gdLst>
                  <a:gd name="T0" fmla="*/ 191 w 660"/>
                  <a:gd name="T1" fmla="*/ 647 h 647"/>
                  <a:gd name="T2" fmla="*/ 188 w 660"/>
                  <a:gd name="T3" fmla="*/ 647 h 647"/>
                  <a:gd name="T4" fmla="*/ 8 w 660"/>
                  <a:gd name="T5" fmla="*/ 572 h 647"/>
                  <a:gd name="T6" fmla="*/ 2 w 660"/>
                  <a:gd name="T7" fmla="*/ 549 h 647"/>
                  <a:gd name="T8" fmla="*/ 56 w 660"/>
                  <a:gd name="T9" fmla="*/ 249 h 647"/>
                  <a:gd name="T10" fmla="*/ 329 w 660"/>
                  <a:gd name="T11" fmla="*/ 0 h 647"/>
                  <a:gd name="T12" fmla="*/ 596 w 660"/>
                  <a:gd name="T13" fmla="*/ 226 h 647"/>
                  <a:gd name="T14" fmla="*/ 656 w 660"/>
                  <a:gd name="T15" fmla="*/ 547 h 647"/>
                  <a:gd name="T16" fmla="*/ 645 w 660"/>
                  <a:gd name="T17" fmla="*/ 577 h 647"/>
                  <a:gd name="T18" fmla="*/ 458 w 660"/>
                  <a:gd name="T19" fmla="*/ 638 h 647"/>
                  <a:gd name="T20" fmla="*/ 429 w 660"/>
                  <a:gd name="T21" fmla="*/ 618 h 647"/>
                  <a:gd name="T22" fmla="*/ 449 w 660"/>
                  <a:gd name="T23" fmla="*/ 589 h 647"/>
                  <a:gd name="T24" fmla="*/ 602 w 660"/>
                  <a:gd name="T25" fmla="*/ 543 h 647"/>
                  <a:gd name="T26" fmla="*/ 546 w 660"/>
                  <a:gd name="T27" fmla="*/ 233 h 647"/>
                  <a:gd name="T28" fmla="*/ 329 w 660"/>
                  <a:gd name="T29" fmla="*/ 50 h 647"/>
                  <a:gd name="T30" fmla="*/ 106 w 660"/>
                  <a:gd name="T31" fmla="*/ 253 h 647"/>
                  <a:gd name="T32" fmla="*/ 54 w 660"/>
                  <a:gd name="T33" fmla="*/ 546 h 647"/>
                  <a:gd name="T34" fmla="*/ 195 w 660"/>
                  <a:gd name="T35" fmla="*/ 597 h 647"/>
                  <a:gd name="T36" fmla="*/ 216 w 660"/>
                  <a:gd name="T37" fmla="*/ 626 h 647"/>
                  <a:gd name="T38" fmla="*/ 191 w 660"/>
                  <a:gd name="T39" fmla="*/ 647 h 6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60" h="647">
                    <a:moveTo>
                      <a:pt x="191" y="647"/>
                    </a:moveTo>
                    <a:cubicBezTo>
                      <a:pt x="190" y="647"/>
                      <a:pt x="189" y="647"/>
                      <a:pt x="188" y="647"/>
                    </a:cubicBezTo>
                    <a:cubicBezTo>
                      <a:pt x="62" y="628"/>
                      <a:pt x="10" y="575"/>
                      <a:pt x="8" y="572"/>
                    </a:cubicBezTo>
                    <a:cubicBezTo>
                      <a:pt x="2" y="566"/>
                      <a:pt x="0" y="557"/>
                      <a:pt x="2" y="549"/>
                    </a:cubicBezTo>
                    <a:cubicBezTo>
                      <a:pt x="2" y="547"/>
                      <a:pt x="45" y="389"/>
                      <a:pt x="56" y="249"/>
                    </a:cubicBezTo>
                    <a:cubicBezTo>
                      <a:pt x="67" y="93"/>
                      <a:pt x="204" y="0"/>
                      <a:pt x="329" y="0"/>
                    </a:cubicBezTo>
                    <a:cubicBezTo>
                      <a:pt x="460" y="0"/>
                      <a:pt x="578" y="99"/>
                      <a:pt x="596" y="226"/>
                    </a:cubicBezTo>
                    <a:cubicBezTo>
                      <a:pt x="614" y="350"/>
                      <a:pt x="633" y="476"/>
                      <a:pt x="656" y="547"/>
                    </a:cubicBezTo>
                    <a:cubicBezTo>
                      <a:pt x="660" y="559"/>
                      <a:pt x="655" y="571"/>
                      <a:pt x="645" y="577"/>
                    </a:cubicBezTo>
                    <a:cubicBezTo>
                      <a:pt x="583" y="614"/>
                      <a:pt x="463" y="637"/>
                      <a:pt x="458" y="638"/>
                    </a:cubicBezTo>
                    <a:cubicBezTo>
                      <a:pt x="445" y="640"/>
                      <a:pt x="431" y="632"/>
                      <a:pt x="429" y="618"/>
                    </a:cubicBezTo>
                    <a:cubicBezTo>
                      <a:pt x="426" y="605"/>
                      <a:pt x="435" y="591"/>
                      <a:pt x="449" y="589"/>
                    </a:cubicBezTo>
                    <a:cubicBezTo>
                      <a:pt x="450" y="589"/>
                      <a:pt x="544" y="570"/>
                      <a:pt x="602" y="543"/>
                    </a:cubicBezTo>
                    <a:cubicBezTo>
                      <a:pt x="581" y="466"/>
                      <a:pt x="563" y="348"/>
                      <a:pt x="546" y="233"/>
                    </a:cubicBezTo>
                    <a:cubicBezTo>
                      <a:pt x="530" y="118"/>
                      <a:pt x="423" y="50"/>
                      <a:pt x="329" y="50"/>
                    </a:cubicBezTo>
                    <a:cubicBezTo>
                      <a:pt x="227" y="50"/>
                      <a:pt x="115" y="126"/>
                      <a:pt x="106" y="253"/>
                    </a:cubicBezTo>
                    <a:cubicBezTo>
                      <a:pt x="96" y="373"/>
                      <a:pt x="66" y="502"/>
                      <a:pt x="54" y="546"/>
                    </a:cubicBezTo>
                    <a:cubicBezTo>
                      <a:pt x="73" y="560"/>
                      <a:pt x="117" y="586"/>
                      <a:pt x="195" y="597"/>
                    </a:cubicBezTo>
                    <a:cubicBezTo>
                      <a:pt x="209" y="599"/>
                      <a:pt x="218" y="612"/>
                      <a:pt x="216" y="626"/>
                    </a:cubicBezTo>
                    <a:cubicBezTo>
                      <a:pt x="214" y="638"/>
                      <a:pt x="204" y="647"/>
                      <a:pt x="191" y="647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9032" tIns="14516" rIns="29032" bIns="14516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572"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4" name="Freeform 111">
                <a:extLst>
                  <a:ext uri="{FF2B5EF4-FFF2-40B4-BE49-F238E27FC236}">
                    <a16:creationId xmlns:a16="http://schemas.microsoft.com/office/drawing/2014/main" id="{0D20A10F-0FAE-615C-47AC-7514A6885E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75513" y="4325938"/>
                <a:ext cx="192088" cy="168275"/>
              </a:xfrm>
              <a:custGeom>
                <a:avLst/>
                <a:gdLst>
                  <a:gd name="T0" fmla="*/ 230 w 463"/>
                  <a:gd name="T1" fmla="*/ 403 h 403"/>
                  <a:gd name="T2" fmla="*/ 0 w 463"/>
                  <a:gd name="T3" fmla="*/ 177 h 403"/>
                  <a:gd name="T4" fmla="*/ 25 w 463"/>
                  <a:gd name="T5" fmla="*/ 152 h 403"/>
                  <a:gd name="T6" fmla="*/ 51 w 463"/>
                  <a:gd name="T7" fmla="*/ 177 h 403"/>
                  <a:gd name="T8" fmla="*/ 230 w 463"/>
                  <a:gd name="T9" fmla="*/ 353 h 403"/>
                  <a:gd name="T10" fmla="*/ 360 w 463"/>
                  <a:gd name="T11" fmla="*/ 305 h 403"/>
                  <a:gd name="T12" fmla="*/ 409 w 463"/>
                  <a:gd name="T13" fmla="*/ 189 h 403"/>
                  <a:gd name="T14" fmla="*/ 173 w 463"/>
                  <a:gd name="T15" fmla="*/ 62 h 403"/>
                  <a:gd name="T16" fmla="*/ 121 w 463"/>
                  <a:gd name="T17" fmla="*/ 110 h 403"/>
                  <a:gd name="T18" fmla="*/ 85 w 463"/>
                  <a:gd name="T19" fmla="*/ 109 h 403"/>
                  <a:gd name="T20" fmla="*/ 87 w 463"/>
                  <a:gd name="T21" fmla="*/ 74 h 403"/>
                  <a:gd name="T22" fmla="*/ 146 w 463"/>
                  <a:gd name="T23" fmla="*/ 19 h 403"/>
                  <a:gd name="T24" fmla="*/ 161 w 463"/>
                  <a:gd name="T25" fmla="*/ 12 h 403"/>
                  <a:gd name="T26" fmla="*/ 457 w 463"/>
                  <a:gd name="T27" fmla="*/ 173 h 403"/>
                  <a:gd name="T28" fmla="*/ 422 w 463"/>
                  <a:gd name="T29" fmla="*/ 308 h 403"/>
                  <a:gd name="T30" fmla="*/ 230 w 463"/>
                  <a:gd name="T31" fmla="*/ 403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63" h="403">
                    <a:moveTo>
                      <a:pt x="230" y="403"/>
                    </a:moveTo>
                    <a:cubicBezTo>
                      <a:pt x="51" y="403"/>
                      <a:pt x="2" y="255"/>
                      <a:pt x="0" y="177"/>
                    </a:cubicBezTo>
                    <a:cubicBezTo>
                      <a:pt x="0" y="164"/>
                      <a:pt x="11" y="152"/>
                      <a:pt x="25" y="152"/>
                    </a:cubicBezTo>
                    <a:cubicBezTo>
                      <a:pt x="40" y="152"/>
                      <a:pt x="50" y="163"/>
                      <a:pt x="51" y="177"/>
                    </a:cubicBezTo>
                    <a:cubicBezTo>
                      <a:pt x="51" y="184"/>
                      <a:pt x="56" y="353"/>
                      <a:pt x="230" y="353"/>
                    </a:cubicBezTo>
                    <a:cubicBezTo>
                      <a:pt x="286" y="353"/>
                      <a:pt x="329" y="337"/>
                      <a:pt x="360" y="305"/>
                    </a:cubicBezTo>
                    <a:cubicBezTo>
                      <a:pt x="401" y="263"/>
                      <a:pt x="408" y="205"/>
                      <a:pt x="409" y="189"/>
                    </a:cubicBezTo>
                    <a:cubicBezTo>
                      <a:pt x="347" y="69"/>
                      <a:pt x="209" y="63"/>
                      <a:pt x="173" y="62"/>
                    </a:cubicBezTo>
                    <a:cubicBezTo>
                      <a:pt x="121" y="110"/>
                      <a:pt x="121" y="110"/>
                      <a:pt x="121" y="110"/>
                    </a:cubicBezTo>
                    <a:cubicBezTo>
                      <a:pt x="111" y="120"/>
                      <a:pt x="95" y="119"/>
                      <a:pt x="85" y="109"/>
                    </a:cubicBezTo>
                    <a:cubicBezTo>
                      <a:pt x="76" y="99"/>
                      <a:pt x="76" y="83"/>
                      <a:pt x="87" y="74"/>
                    </a:cubicBezTo>
                    <a:cubicBezTo>
                      <a:pt x="146" y="19"/>
                      <a:pt x="146" y="19"/>
                      <a:pt x="146" y="19"/>
                    </a:cubicBezTo>
                    <a:cubicBezTo>
                      <a:pt x="150" y="15"/>
                      <a:pt x="155" y="13"/>
                      <a:pt x="161" y="12"/>
                    </a:cubicBezTo>
                    <a:cubicBezTo>
                      <a:pt x="169" y="12"/>
                      <a:pt x="373" y="0"/>
                      <a:pt x="457" y="173"/>
                    </a:cubicBezTo>
                    <a:cubicBezTo>
                      <a:pt x="463" y="187"/>
                      <a:pt x="456" y="254"/>
                      <a:pt x="422" y="308"/>
                    </a:cubicBezTo>
                    <a:cubicBezTo>
                      <a:pt x="394" y="351"/>
                      <a:pt x="338" y="403"/>
                      <a:pt x="230" y="403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9032" tIns="14516" rIns="29032" bIns="14516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572"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5" name="Freeform 112">
                <a:extLst>
                  <a:ext uri="{FF2B5EF4-FFF2-40B4-BE49-F238E27FC236}">
                    <a16:creationId xmlns:a16="http://schemas.microsoft.com/office/drawing/2014/main" id="{729A175A-2AF4-FC24-A649-C36D1FB7E6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29476" y="4473575"/>
                <a:ext cx="104775" cy="209550"/>
              </a:xfrm>
              <a:custGeom>
                <a:avLst/>
                <a:gdLst>
                  <a:gd name="T0" fmla="*/ 27 w 255"/>
                  <a:gd name="T1" fmla="*/ 506 h 506"/>
                  <a:gd name="T2" fmla="*/ 2 w 255"/>
                  <a:gd name="T3" fmla="*/ 481 h 506"/>
                  <a:gd name="T4" fmla="*/ 2 w 255"/>
                  <a:gd name="T5" fmla="*/ 278 h 506"/>
                  <a:gd name="T6" fmla="*/ 60 w 255"/>
                  <a:gd name="T7" fmla="*/ 154 h 506"/>
                  <a:gd name="T8" fmla="*/ 205 w 255"/>
                  <a:gd name="T9" fmla="*/ 83 h 506"/>
                  <a:gd name="T10" fmla="*/ 205 w 255"/>
                  <a:gd name="T11" fmla="*/ 25 h 506"/>
                  <a:gd name="T12" fmla="*/ 230 w 255"/>
                  <a:gd name="T13" fmla="*/ 0 h 506"/>
                  <a:gd name="T14" fmla="*/ 255 w 255"/>
                  <a:gd name="T15" fmla="*/ 25 h 506"/>
                  <a:gd name="T16" fmla="*/ 255 w 255"/>
                  <a:gd name="T17" fmla="*/ 99 h 506"/>
                  <a:gd name="T18" fmla="*/ 241 w 255"/>
                  <a:gd name="T19" fmla="*/ 122 h 506"/>
                  <a:gd name="T20" fmla="*/ 84 w 255"/>
                  <a:gd name="T21" fmla="*/ 198 h 506"/>
                  <a:gd name="T22" fmla="*/ 52 w 255"/>
                  <a:gd name="T23" fmla="*/ 277 h 506"/>
                  <a:gd name="T24" fmla="*/ 52 w 255"/>
                  <a:gd name="T25" fmla="*/ 481 h 506"/>
                  <a:gd name="T26" fmla="*/ 27 w 255"/>
                  <a:gd name="T27" fmla="*/ 506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5" h="506">
                    <a:moveTo>
                      <a:pt x="27" y="506"/>
                    </a:moveTo>
                    <a:cubicBezTo>
                      <a:pt x="13" y="506"/>
                      <a:pt x="2" y="494"/>
                      <a:pt x="2" y="481"/>
                    </a:cubicBezTo>
                    <a:cubicBezTo>
                      <a:pt x="2" y="278"/>
                      <a:pt x="2" y="278"/>
                      <a:pt x="2" y="278"/>
                    </a:cubicBezTo>
                    <a:cubicBezTo>
                      <a:pt x="2" y="275"/>
                      <a:pt x="0" y="186"/>
                      <a:pt x="60" y="154"/>
                    </a:cubicBezTo>
                    <a:cubicBezTo>
                      <a:pt x="97" y="133"/>
                      <a:pt x="173" y="98"/>
                      <a:pt x="205" y="83"/>
                    </a:cubicBezTo>
                    <a:cubicBezTo>
                      <a:pt x="205" y="25"/>
                      <a:pt x="205" y="25"/>
                      <a:pt x="205" y="25"/>
                    </a:cubicBezTo>
                    <a:cubicBezTo>
                      <a:pt x="205" y="11"/>
                      <a:pt x="216" y="0"/>
                      <a:pt x="230" y="0"/>
                    </a:cubicBezTo>
                    <a:cubicBezTo>
                      <a:pt x="244" y="0"/>
                      <a:pt x="255" y="11"/>
                      <a:pt x="255" y="25"/>
                    </a:cubicBezTo>
                    <a:cubicBezTo>
                      <a:pt x="255" y="99"/>
                      <a:pt x="255" y="99"/>
                      <a:pt x="255" y="99"/>
                    </a:cubicBezTo>
                    <a:cubicBezTo>
                      <a:pt x="255" y="109"/>
                      <a:pt x="249" y="117"/>
                      <a:pt x="241" y="122"/>
                    </a:cubicBezTo>
                    <a:cubicBezTo>
                      <a:pt x="239" y="122"/>
                      <a:pt x="129" y="173"/>
                      <a:pt x="84" y="198"/>
                    </a:cubicBezTo>
                    <a:cubicBezTo>
                      <a:pt x="57" y="212"/>
                      <a:pt x="52" y="260"/>
                      <a:pt x="52" y="277"/>
                    </a:cubicBezTo>
                    <a:cubicBezTo>
                      <a:pt x="52" y="481"/>
                      <a:pt x="52" y="481"/>
                      <a:pt x="52" y="481"/>
                    </a:cubicBezTo>
                    <a:cubicBezTo>
                      <a:pt x="52" y="494"/>
                      <a:pt x="41" y="506"/>
                      <a:pt x="27" y="506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9032" tIns="14516" rIns="29032" bIns="14516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572"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6" name="Freeform 113">
                <a:extLst>
                  <a:ext uri="{FF2B5EF4-FFF2-40B4-BE49-F238E27FC236}">
                    <a16:creationId xmlns:a16="http://schemas.microsoft.com/office/drawing/2014/main" id="{85C383CC-3084-AE38-9145-C68736F1FE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0451" y="4471988"/>
                <a:ext cx="106363" cy="209550"/>
              </a:xfrm>
              <a:custGeom>
                <a:avLst/>
                <a:gdLst>
                  <a:gd name="T0" fmla="*/ 228 w 255"/>
                  <a:gd name="T1" fmla="*/ 508 h 508"/>
                  <a:gd name="T2" fmla="*/ 203 w 255"/>
                  <a:gd name="T3" fmla="*/ 483 h 508"/>
                  <a:gd name="T4" fmla="*/ 203 w 255"/>
                  <a:gd name="T5" fmla="*/ 278 h 508"/>
                  <a:gd name="T6" fmla="*/ 172 w 255"/>
                  <a:gd name="T7" fmla="*/ 198 h 508"/>
                  <a:gd name="T8" fmla="*/ 15 w 255"/>
                  <a:gd name="T9" fmla="*/ 122 h 508"/>
                  <a:gd name="T10" fmla="*/ 0 w 255"/>
                  <a:gd name="T11" fmla="*/ 99 h 508"/>
                  <a:gd name="T12" fmla="*/ 0 w 255"/>
                  <a:gd name="T13" fmla="*/ 25 h 508"/>
                  <a:gd name="T14" fmla="*/ 25 w 255"/>
                  <a:gd name="T15" fmla="*/ 0 h 508"/>
                  <a:gd name="T16" fmla="*/ 50 w 255"/>
                  <a:gd name="T17" fmla="*/ 25 h 508"/>
                  <a:gd name="T18" fmla="*/ 50 w 255"/>
                  <a:gd name="T19" fmla="*/ 83 h 508"/>
                  <a:gd name="T20" fmla="*/ 196 w 255"/>
                  <a:gd name="T21" fmla="*/ 154 h 508"/>
                  <a:gd name="T22" fmla="*/ 253 w 255"/>
                  <a:gd name="T23" fmla="*/ 279 h 508"/>
                  <a:gd name="T24" fmla="*/ 253 w 255"/>
                  <a:gd name="T25" fmla="*/ 483 h 508"/>
                  <a:gd name="T26" fmla="*/ 228 w 255"/>
                  <a:gd name="T27" fmla="*/ 508 h 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5" h="508">
                    <a:moveTo>
                      <a:pt x="228" y="508"/>
                    </a:moveTo>
                    <a:cubicBezTo>
                      <a:pt x="215" y="508"/>
                      <a:pt x="203" y="497"/>
                      <a:pt x="203" y="483"/>
                    </a:cubicBezTo>
                    <a:cubicBezTo>
                      <a:pt x="203" y="278"/>
                      <a:pt x="203" y="278"/>
                      <a:pt x="203" y="278"/>
                    </a:cubicBezTo>
                    <a:cubicBezTo>
                      <a:pt x="204" y="261"/>
                      <a:pt x="199" y="213"/>
                      <a:pt x="172" y="198"/>
                    </a:cubicBezTo>
                    <a:cubicBezTo>
                      <a:pt x="126" y="173"/>
                      <a:pt x="16" y="122"/>
                      <a:pt x="15" y="122"/>
                    </a:cubicBezTo>
                    <a:cubicBezTo>
                      <a:pt x="6" y="118"/>
                      <a:pt x="0" y="109"/>
                      <a:pt x="0" y="99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1"/>
                      <a:pt x="11" y="0"/>
                      <a:pt x="25" y="0"/>
                    </a:cubicBezTo>
                    <a:cubicBezTo>
                      <a:pt x="39" y="0"/>
                      <a:pt x="50" y="11"/>
                      <a:pt x="50" y="25"/>
                    </a:cubicBezTo>
                    <a:cubicBezTo>
                      <a:pt x="50" y="83"/>
                      <a:pt x="50" y="83"/>
                      <a:pt x="50" y="83"/>
                    </a:cubicBezTo>
                    <a:cubicBezTo>
                      <a:pt x="82" y="98"/>
                      <a:pt x="158" y="134"/>
                      <a:pt x="196" y="154"/>
                    </a:cubicBezTo>
                    <a:cubicBezTo>
                      <a:pt x="255" y="187"/>
                      <a:pt x="254" y="275"/>
                      <a:pt x="253" y="279"/>
                    </a:cubicBezTo>
                    <a:cubicBezTo>
                      <a:pt x="253" y="483"/>
                      <a:pt x="253" y="483"/>
                      <a:pt x="253" y="483"/>
                    </a:cubicBezTo>
                    <a:cubicBezTo>
                      <a:pt x="253" y="497"/>
                      <a:pt x="242" y="508"/>
                      <a:pt x="228" y="508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9032" tIns="14516" rIns="29032" bIns="14516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572"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7" name="Freeform 114">
                <a:extLst>
                  <a:ext uri="{FF2B5EF4-FFF2-40B4-BE49-F238E27FC236}">
                    <a16:creationId xmlns:a16="http://schemas.microsoft.com/office/drawing/2014/main" id="{64A63A80-7274-5C36-ECA2-335FA8A834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15201" y="4500563"/>
                <a:ext cx="117475" cy="60325"/>
              </a:xfrm>
              <a:custGeom>
                <a:avLst/>
                <a:gdLst>
                  <a:gd name="T0" fmla="*/ 135 w 282"/>
                  <a:gd name="T1" fmla="*/ 146 h 146"/>
                  <a:gd name="T2" fmla="*/ 5 w 282"/>
                  <a:gd name="T3" fmla="*/ 55 h 146"/>
                  <a:gd name="T4" fmla="*/ 19 w 282"/>
                  <a:gd name="T5" fmla="*/ 23 h 146"/>
                  <a:gd name="T6" fmla="*/ 51 w 282"/>
                  <a:gd name="T7" fmla="*/ 36 h 146"/>
                  <a:gd name="T8" fmla="*/ 135 w 282"/>
                  <a:gd name="T9" fmla="*/ 96 h 146"/>
                  <a:gd name="T10" fmla="*/ 230 w 282"/>
                  <a:gd name="T11" fmla="*/ 18 h 146"/>
                  <a:gd name="T12" fmla="*/ 263 w 282"/>
                  <a:gd name="T13" fmla="*/ 5 h 146"/>
                  <a:gd name="T14" fmla="*/ 276 w 282"/>
                  <a:gd name="T15" fmla="*/ 38 h 146"/>
                  <a:gd name="T16" fmla="*/ 135 w 282"/>
                  <a:gd name="T17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2" h="146">
                    <a:moveTo>
                      <a:pt x="135" y="146"/>
                    </a:moveTo>
                    <a:cubicBezTo>
                      <a:pt x="43" y="146"/>
                      <a:pt x="7" y="59"/>
                      <a:pt x="5" y="55"/>
                    </a:cubicBezTo>
                    <a:cubicBezTo>
                      <a:pt x="0" y="43"/>
                      <a:pt x="6" y="28"/>
                      <a:pt x="19" y="23"/>
                    </a:cubicBezTo>
                    <a:cubicBezTo>
                      <a:pt x="32" y="18"/>
                      <a:pt x="46" y="24"/>
                      <a:pt x="51" y="36"/>
                    </a:cubicBezTo>
                    <a:cubicBezTo>
                      <a:pt x="53" y="39"/>
                      <a:pt x="77" y="96"/>
                      <a:pt x="135" y="96"/>
                    </a:cubicBezTo>
                    <a:cubicBezTo>
                      <a:pt x="197" y="96"/>
                      <a:pt x="230" y="19"/>
                      <a:pt x="230" y="18"/>
                    </a:cubicBezTo>
                    <a:cubicBezTo>
                      <a:pt x="236" y="6"/>
                      <a:pt x="250" y="0"/>
                      <a:pt x="263" y="5"/>
                    </a:cubicBezTo>
                    <a:cubicBezTo>
                      <a:pt x="276" y="10"/>
                      <a:pt x="282" y="25"/>
                      <a:pt x="276" y="38"/>
                    </a:cubicBezTo>
                    <a:cubicBezTo>
                      <a:pt x="275" y="42"/>
                      <a:pt x="230" y="146"/>
                      <a:pt x="135" y="146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9032" tIns="14516" rIns="29032" bIns="14516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572"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8" name="Freeform 115">
                <a:extLst>
                  <a:ext uri="{FF2B5EF4-FFF2-40B4-BE49-F238E27FC236}">
                    <a16:creationId xmlns:a16="http://schemas.microsoft.com/office/drawing/2014/main" id="{C0A33A6B-180E-E692-AD76-354ECDAA5F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767551" y="4365625"/>
                <a:ext cx="169863" cy="184150"/>
              </a:xfrm>
              <a:custGeom>
                <a:avLst/>
                <a:gdLst>
                  <a:gd name="T0" fmla="*/ 208 w 406"/>
                  <a:gd name="T1" fmla="*/ 444 h 444"/>
                  <a:gd name="T2" fmla="*/ 31 w 406"/>
                  <a:gd name="T3" fmla="*/ 274 h 444"/>
                  <a:gd name="T4" fmla="*/ 33 w 406"/>
                  <a:gd name="T5" fmla="*/ 113 h 444"/>
                  <a:gd name="T6" fmla="*/ 203 w 406"/>
                  <a:gd name="T7" fmla="*/ 0 h 444"/>
                  <a:gd name="T8" fmla="*/ 374 w 406"/>
                  <a:gd name="T9" fmla="*/ 109 h 444"/>
                  <a:gd name="T10" fmla="*/ 384 w 406"/>
                  <a:gd name="T11" fmla="*/ 264 h 444"/>
                  <a:gd name="T12" fmla="*/ 383 w 406"/>
                  <a:gd name="T13" fmla="*/ 266 h 444"/>
                  <a:gd name="T14" fmla="*/ 356 w 406"/>
                  <a:gd name="T15" fmla="*/ 370 h 444"/>
                  <a:gd name="T16" fmla="*/ 208 w 406"/>
                  <a:gd name="T17" fmla="*/ 444 h 444"/>
                  <a:gd name="T18" fmla="*/ 203 w 406"/>
                  <a:gd name="T19" fmla="*/ 50 h 444"/>
                  <a:gd name="T20" fmla="*/ 78 w 406"/>
                  <a:gd name="T21" fmla="*/ 136 h 444"/>
                  <a:gd name="T22" fmla="*/ 79 w 406"/>
                  <a:gd name="T23" fmla="*/ 260 h 444"/>
                  <a:gd name="T24" fmla="*/ 81 w 406"/>
                  <a:gd name="T25" fmla="*/ 269 h 444"/>
                  <a:gd name="T26" fmla="*/ 208 w 406"/>
                  <a:gd name="T27" fmla="*/ 394 h 444"/>
                  <a:gd name="T28" fmla="*/ 299 w 406"/>
                  <a:gd name="T29" fmla="*/ 361 h 444"/>
                  <a:gd name="T30" fmla="*/ 334 w 406"/>
                  <a:gd name="T31" fmla="*/ 280 h 444"/>
                  <a:gd name="T32" fmla="*/ 168 w 406"/>
                  <a:gd name="T33" fmla="*/ 190 h 444"/>
                  <a:gd name="T34" fmla="*/ 131 w 406"/>
                  <a:gd name="T35" fmla="*/ 224 h 444"/>
                  <a:gd name="T36" fmla="*/ 95 w 406"/>
                  <a:gd name="T37" fmla="*/ 223 h 444"/>
                  <a:gd name="T38" fmla="*/ 97 w 406"/>
                  <a:gd name="T39" fmla="*/ 188 h 444"/>
                  <a:gd name="T40" fmla="*/ 140 w 406"/>
                  <a:gd name="T41" fmla="*/ 147 h 444"/>
                  <a:gd name="T42" fmla="*/ 156 w 406"/>
                  <a:gd name="T43" fmla="*/ 140 h 444"/>
                  <a:gd name="T44" fmla="*/ 341 w 406"/>
                  <a:gd name="T45" fmla="*/ 206 h 444"/>
                  <a:gd name="T46" fmla="*/ 329 w 406"/>
                  <a:gd name="T47" fmla="*/ 130 h 444"/>
                  <a:gd name="T48" fmla="*/ 203 w 406"/>
                  <a:gd name="T49" fmla="*/ 50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06" h="444">
                    <a:moveTo>
                      <a:pt x="208" y="444"/>
                    </a:moveTo>
                    <a:cubicBezTo>
                      <a:pt x="73" y="444"/>
                      <a:pt x="33" y="335"/>
                      <a:pt x="31" y="274"/>
                    </a:cubicBezTo>
                    <a:cubicBezTo>
                      <a:pt x="24" y="255"/>
                      <a:pt x="0" y="179"/>
                      <a:pt x="33" y="113"/>
                    </a:cubicBezTo>
                    <a:cubicBezTo>
                      <a:pt x="70" y="40"/>
                      <a:pt x="130" y="0"/>
                      <a:pt x="203" y="0"/>
                    </a:cubicBezTo>
                    <a:cubicBezTo>
                      <a:pt x="276" y="0"/>
                      <a:pt x="343" y="43"/>
                      <a:pt x="374" y="109"/>
                    </a:cubicBezTo>
                    <a:cubicBezTo>
                      <a:pt x="406" y="175"/>
                      <a:pt x="385" y="260"/>
                      <a:pt x="384" y="264"/>
                    </a:cubicBezTo>
                    <a:cubicBezTo>
                      <a:pt x="384" y="265"/>
                      <a:pt x="383" y="266"/>
                      <a:pt x="383" y="266"/>
                    </a:cubicBezTo>
                    <a:cubicBezTo>
                      <a:pt x="387" y="284"/>
                      <a:pt x="380" y="333"/>
                      <a:pt x="356" y="370"/>
                    </a:cubicBezTo>
                    <a:cubicBezTo>
                      <a:pt x="334" y="404"/>
                      <a:pt x="291" y="444"/>
                      <a:pt x="208" y="444"/>
                    </a:cubicBezTo>
                    <a:close/>
                    <a:moveTo>
                      <a:pt x="203" y="50"/>
                    </a:moveTo>
                    <a:cubicBezTo>
                      <a:pt x="149" y="50"/>
                      <a:pt x="106" y="80"/>
                      <a:pt x="78" y="136"/>
                    </a:cubicBezTo>
                    <a:cubicBezTo>
                      <a:pt x="51" y="189"/>
                      <a:pt x="78" y="259"/>
                      <a:pt x="79" y="260"/>
                    </a:cubicBezTo>
                    <a:cubicBezTo>
                      <a:pt x="80" y="263"/>
                      <a:pt x="81" y="266"/>
                      <a:pt x="81" y="269"/>
                    </a:cubicBezTo>
                    <a:cubicBezTo>
                      <a:pt x="81" y="282"/>
                      <a:pt x="87" y="394"/>
                      <a:pt x="208" y="394"/>
                    </a:cubicBezTo>
                    <a:cubicBezTo>
                      <a:pt x="247" y="394"/>
                      <a:pt x="278" y="382"/>
                      <a:pt x="299" y="361"/>
                    </a:cubicBezTo>
                    <a:cubicBezTo>
                      <a:pt x="328" y="332"/>
                      <a:pt x="333" y="293"/>
                      <a:pt x="334" y="280"/>
                    </a:cubicBezTo>
                    <a:cubicBezTo>
                      <a:pt x="291" y="198"/>
                      <a:pt x="196" y="191"/>
                      <a:pt x="168" y="190"/>
                    </a:cubicBezTo>
                    <a:cubicBezTo>
                      <a:pt x="131" y="224"/>
                      <a:pt x="131" y="224"/>
                      <a:pt x="131" y="224"/>
                    </a:cubicBezTo>
                    <a:cubicBezTo>
                      <a:pt x="121" y="234"/>
                      <a:pt x="105" y="233"/>
                      <a:pt x="95" y="223"/>
                    </a:cubicBezTo>
                    <a:cubicBezTo>
                      <a:pt x="86" y="213"/>
                      <a:pt x="87" y="197"/>
                      <a:pt x="97" y="188"/>
                    </a:cubicBezTo>
                    <a:cubicBezTo>
                      <a:pt x="140" y="147"/>
                      <a:pt x="140" y="147"/>
                      <a:pt x="140" y="147"/>
                    </a:cubicBezTo>
                    <a:cubicBezTo>
                      <a:pt x="145" y="143"/>
                      <a:pt x="150" y="141"/>
                      <a:pt x="156" y="140"/>
                    </a:cubicBezTo>
                    <a:cubicBezTo>
                      <a:pt x="161" y="140"/>
                      <a:pt x="268" y="134"/>
                      <a:pt x="341" y="206"/>
                    </a:cubicBezTo>
                    <a:cubicBezTo>
                      <a:pt x="342" y="182"/>
                      <a:pt x="340" y="154"/>
                      <a:pt x="329" y="130"/>
                    </a:cubicBezTo>
                    <a:cubicBezTo>
                      <a:pt x="306" y="82"/>
                      <a:pt x="256" y="50"/>
                      <a:pt x="203" y="50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9032" tIns="14516" rIns="29032" bIns="14516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572"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49" name="Freeform 116">
                <a:extLst>
                  <a:ext uri="{FF2B5EF4-FFF2-40B4-BE49-F238E27FC236}">
                    <a16:creationId xmlns:a16="http://schemas.microsoft.com/office/drawing/2014/main" id="{7F8A5907-84EA-915F-DDDD-5AF32CB825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45326" y="4529138"/>
                <a:ext cx="84138" cy="147638"/>
              </a:xfrm>
              <a:custGeom>
                <a:avLst/>
                <a:gdLst>
                  <a:gd name="T0" fmla="*/ 26 w 202"/>
                  <a:gd name="T1" fmla="*/ 355 h 355"/>
                  <a:gd name="T2" fmla="*/ 0 w 202"/>
                  <a:gd name="T3" fmla="*/ 330 h 355"/>
                  <a:gd name="T4" fmla="*/ 0 w 202"/>
                  <a:gd name="T5" fmla="*/ 213 h 355"/>
                  <a:gd name="T6" fmla="*/ 47 w 202"/>
                  <a:gd name="T7" fmla="*/ 115 h 355"/>
                  <a:gd name="T8" fmla="*/ 152 w 202"/>
                  <a:gd name="T9" fmla="*/ 64 h 355"/>
                  <a:gd name="T10" fmla="*/ 152 w 202"/>
                  <a:gd name="T11" fmla="*/ 25 h 355"/>
                  <a:gd name="T12" fmla="*/ 177 w 202"/>
                  <a:gd name="T13" fmla="*/ 0 h 355"/>
                  <a:gd name="T14" fmla="*/ 202 w 202"/>
                  <a:gd name="T15" fmla="*/ 25 h 355"/>
                  <a:gd name="T16" fmla="*/ 202 w 202"/>
                  <a:gd name="T17" fmla="*/ 80 h 355"/>
                  <a:gd name="T18" fmla="*/ 187 w 202"/>
                  <a:gd name="T19" fmla="*/ 103 h 355"/>
                  <a:gd name="T20" fmla="*/ 71 w 202"/>
                  <a:gd name="T21" fmla="*/ 159 h 355"/>
                  <a:gd name="T22" fmla="*/ 51 w 202"/>
                  <a:gd name="T23" fmla="*/ 213 h 355"/>
                  <a:gd name="T24" fmla="*/ 51 w 202"/>
                  <a:gd name="T25" fmla="*/ 330 h 355"/>
                  <a:gd name="T26" fmla="*/ 26 w 202"/>
                  <a:gd name="T27" fmla="*/ 355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2" h="355">
                    <a:moveTo>
                      <a:pt x="26" y="355"/>
                    </a:moveTo>
                    <a:cubicBezTo>
                      <a:pt x="12" y="355"/>
                      <a:pt x="0" y="343"/>
                      <a:pt x="0" y="330"/>
                    </a:cubicBezTo>
                    <a:cubicBezTo>
                      <a:pt x="0" y="213"/>
                      <a:pt x="0" y="213"/>
                      <a:pt x="0" y="213"/>
                    </a:cubicBezTo>
                    <a:cubicBezTo>
                      <a:pt x="0" y="206"/>
                      <a:pt x="0" y="141"/>
                      <a:pt x="47" y="115"/>
                    </a:cubicBezTo>
                    <a:cubicBezTo>
                      <a:pt x="73" y="100"/>
                      <a:pt x="126" y="76"/>
                      <a:pt x="152" y="64"/>
                    </a:cubicBezTo>
                    <a:cubicBezTo>
                      <a:pt x="152" y="25"/>
                      <a:pt x="152" y="25"/>
                      <a:pt x="152" y="25"/>
                    </a:cubicBezTo>
                    <a:cubicBezTo>
                      <a:pt x="152" y="11"/>
                      <a:pt x="163" y="0"/>
                      <a:pt x="177" y="0"/>
                    </a:cubicBezTo>
                    <a:cubicBezTo>
                      <a:pt x="191" y="0"/>
                      <a:pt x="202" y="11"/>
                      <a:pt x="202" y="25"/>
                    </a:cubicBezTo>
                    <a:cubicBezTo>
                      <a:pt x="202" y="80"/>
                      <a:pt x="202" y="80"/>
                      <a:pt x="202" y="80"/>
                    </a:cubicBezTo>
                    <a:cubicBezTo>
                      <a:pt x="202" y="90"/>
                      <a:pt x="196" y="98"/>
                      <a:pt x="187" y="103"/>
                    </a:cubicBezTo>
                    <a:cubicBezTo>
                      <a:pt x="186" y="103"/>
                      <a:pt x="104" y="141"/>
                      <a:pt x="71" y="159"/>
                    </a:cubicBezTo>
                    <a:cubicBezTo>
                      <a:pt x="54" y="168"/>
                      <a:pt x="50" y="202"/>
                      <a:pt x="51" y="213"/>
                    </a:cubicBezTo>
                    <a:cubicBezTo>
                      <a:pt x="51" y="330"/>
                      <a:pt x="51" y="330"/>
                      <a:pt x="51" y="330"/>
                    </a:cubicBezTo>
                    <a:cubicBezTo>
                      <a:pt x="51" y="343"/>
                      <a:pt x="39" y="355"/>
                      <a:pt x="26" y="355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9032" tIns="14516" rIns="29032" bIns="14516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572"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0" name="Freeform 117">
                <a:extLst>
                  <a:ext uri="{FF2B5EF4-FFF2-40B4-BE49-F238E27FC236}">
                    <a16:creationId xmlns:a16="http://schemas.microsoft.com/office/drawing/2014/main" id="{AE7319D8-3128-CB70-C18B-AAD24CB8CC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80263" y="4527550"/>
                <a:ext cx="20638" cy="44450"/>
              </a:xfrm>
              <a:custGeom>
                <a:avLst/>
                <a:gdLst>
                  <a:gd name="T0" fmla="*/ 25 w 50"/>
                  <a:gd name="T1" fmla="*/ 105 h 105"/>
                  <a:gd name="T2" fmla="*/ 0 w 50"/>
                  <a:gd name="T3" fmla="*/ 80 h 105"/>
                  <a:gd name="T4" fmla="*/ 0 w 50"/>
                  <a:gd name="T5" fmla="*/ 25 h 105"/>
                  <a:gd name="T6" fmla="*/ 25 w 50"/>
                  <a:gd name="T7" fmla="*/ 0 h 105"/>
                  <a:gd name="T8" fmla="*/ 50 w 50"/>
                  <a:gd name="T9" fmla="*/ 25 h 105"/>
                  <a:gd name="T10" fmla="*/ 50 w 50"/>
                  <a:gd name="T11" fmla="*/ 80 h 105"/>
                  <a:gd name="T12" fmla="*/ 25 w 50"/>
                  <a:gd name="T13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05">
                    <a:moveTo>
                      <a:pt x="25" y="105"/>
                    </a:moveTo>
                    <a:cubicBezTo>
                      <a:pt x="11" y="105"/>
                      <a:pt x="0" y="94"/>
                      <a:pt x="0" y="8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1"/>
                      <a:pt x="11" y="0"/>
                      <a:pt x="25" y="0"/>
                    </a:cubicBezTo>
                    <a:cubicBezTo>
                      <a:pt x="39" y="0"/>
                      <a:pt x="50" y="11"/>
                      <a:pt x="50" y="25"/>
                    </a:cubicBezTo>
                    <a:cubicBezTo>
                      <a:pt x="50" y="80"/>
                      <a:pt x="50" y="80"/>
                      <a:pt x="50" y="80"/>
                    </a:cubicBezTo>
                    <a:cubicBezTo>
                      <a:pt x="50" y="94"/>
                      <a:pt x="39" y="105"/>
                      <a:pt x="25" y="105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9032" tIns="14516" rIns="29032" bIns="14516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572"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1" name="Freeform 118">
                <a:extLst>
                  <a:ext uri="{FF2B5EF4-FFF2-40B4-BE49-F238E27FC236}">
                    <a16:creationId xmlns:a16="http://schemas.microsoft.com/office/drawing/2014/main" id="{B5EA71BA-5AAC-B319-4751-ECCC898E2E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10413" y="4549775"/>
                <a:ext cx="92075" cy="50800"/>
              </a:xfrm>
              <a:custGeom>
                <a:avLst/>
                <a:gdLst>
                  <a:gd name="T0" fmla="*/ 108 w 224"/>
                  <a:gd name="T1" fmla="*/ 122 h 122"/>
                  <a:gd name="T2" fmla="*/ 5 w 224"/>
                  <a:gd name="T3" fmla="*/ 51 h 122"/>
                  <a:gd name="T4" fmla="*/ 19 w 224"/>
                  <a:gd name="T5" fmla="*/ 18 h 122"/>
                  <a:gd name="T6" fmla="*/ 51 w 224"/>
                  <a:gd name="T7" fmla="*/ 32 h 122"/>
                  <a:gd name="T8" fmla="*/ 108 w 224"/>
                  <a:gd name="T9" fmla="*/ 72 h 122"/>
                  <a:gd name="T10" fmla="*/ 173 w 224"/>
                  <a:gd name="T11" fmla="*/ 18 h 122"/>
                  <a:gd name="T12" fmla="*/ 205 w 224"/>
                  <a:gd name="T13" fmla="*/ 5 h 122"/>
                  <a:gd name="T14" fmla="*/ 219 w 224"/>
                  <a:gd name="T15" fmla="*/ 38 h 122"/>
                  <a:gd name="T16" fmla="*/ 108 w 224"/>
                  <a:gd name="T17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4" h="122">
                    <a:moveTo>
                      <a:pt x="108" y="122"/>
                    </a:moveTo>
                    <a:cubicBezTo>
                      <a:pt x="35" y="122"/>
                      <a:pt x="6" y="54"/>
                      <a:pt x="5" y="51"/>
                    </a:cubicBezTo>
                    <a:cubicBezTo>
                      <a:pt x="0" y="38"/>
                      <a:pt x="6" y="23"/>
                      <a:pt x="19" y="18"/>
                    </a:cubicBezTo>
                    <a:cubicBezTo>
                      <a:pt x="32" y="13"/>
                      <a:pt x="46" y="19"/>
                      <a:pt x="51" y="32"/>
                    </a:cubicBezTo>
                    <a:cubicBezTo>
                      <a:pt x="52" y="34"/>
                      <a:pt x="69" y="72"/>
                      <a:pt x="108" y="72"/>
                    </a:cubicBezTo>
                    <a:cubicBezTo>
                      <a:pt x="149" y="72"/>
                      <a:pt x="172" y="19"/>
                      <a:pt x="173" y="18"/>
                    </a:cubicBezTo>
                    <a:cubicBezTo>
                      <a:pt x="178" y="6"/>
                      <a:pt x="193" y="0"/>
                      <a:pt x="205" y="5"/>
                    </a:cubicBezTo>
                    <a:cubicBezTo>
                      <a:pt x="218" y="10"/>
                      <a:pt x="224" y="25"/>
                      <a:pt x="219" y="38"/>
                    </a:cubicBezTo>
                    <a:cubicBezTo>
                      <a:pt x="217" y="41"/>
                      <a:pt x="183" y="122"/>
                      <a:pt x="108" y="122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9032" tIns="14516" rIns="29032" bIns="14516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572"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4" name="Freeform 119">
                <a:extLst>
                  <a:ext uri="{FF2B5EF4-FFF2-40B4-BE49-F238E27FC236}">
                    <a16:creationId xmlns:a16="http://schemas.microsoft.com/office/drawing/2014/main" id="{FA53C26E-E9D0-78E6-BF9F-8F2565B7CE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00888" y="4329113"/>
                <a:ext cx="98425" cy="58738"/>
              </a:xfrm>
              <a:custGeom>
                <a:avLst/>
                <a:gdLst>
                  <a:gd name="T0" fmla="*/ 212 w 237"/>
                  <a:gd name="T1" fmla="*/ 143 h 143"/>
                  <a:gd name="T2" fmla="*/ 187 w 237"/>
                  <a:gd name="T3" fmla="*/ 118 h 143"/>
                  <a:gd name="T4" fmla="*/ 119 w 237"/>
                  <a:gd name="T5" fmla="*/ 50 h 143"/>
                  <a:gd name="T6" fmla="*/ 50 w 237"/>
                  <a:gd name="T7" fmla="*/ 118 h 143"/>
                  <a:gd name="T8" fmla="*/ 25 w 237"/>
                  <a:gd name="T9" fmla="*/ 143 h 143"/>
                  <a:gd name="T10" fmla="*/ 0 w 237"/>
                  <a:gd name="T11" fmla="*/ 118 h 143"/>
                  <a:gd name="T12" fmla="*/ 119 w 237"/>
                  <a:gd name="T13" fmla="*/ 0 h 143"/>
                  <a:gd name="T14" fmla="*/ 237 w 237"/>
                  <a:gd name="T15" fmla="*/ 118 h 143"/>
                  <a:gd name="T16" fmla="*/ 212 w 237"/>
                  <a:gd name="T17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7" h="143">
                    <a:moveTo>
                      <a:pt x="212" y="143"/>
                    </a:moveTo>
                    <a:cubicBezTo>
                      <a:pt x="198" y="143"/>
                      <a:pt x="187" y="132"/>
                      <a:pt x="187" y="118"/>
                    </a:cubicBezTo>
                    <a:cubicBezTo>
                      <a:pt x="187" y="81"/>
                      <a:pt x="156" y="50"/>
                      <a:pt x="119" y="50"/>
                    </a:cubicBezTo>
                    <a:cubicBezTo>
                      <a:pt x="81" y="50"/>
                      <a:pt x="50" y="81"/>
                      <a:pt x="50" y="118"/>
                    </a:cubicBezTo>
                    <a:cubicBezTo>
                      <a:pt x="50" y="132"/>
                      <a:pt x="39" y="143"/>
                      <a:pt x="25" y="143"/>
                    </a:cubicBezTo>
                    <a:cubicBezTo>
                      <a:pt x="11" y="143"/>
                      <a:pt x="0" y="132"/>
                      <a:pt x="0" y="118"/>
                    </a:cubicBezTo>
                    <a:cubicBezTo>
                      <a:pt x="0" y="53"/>
                      <a:pt x="53" y="0"/>
                      <a:pt x="119" y="0"/>
                    </a:cubicBezTo>
                    <a:cubicBezTo>
                      <a:pt x="184" y="0"/>
                      <a:pt x="237" y="53"/>
                      <a:pt x="237" y="118"/>
                    </a:cubicBezTo>
                    <a:cubicBezTo>
                      <a:pt x="237" y="132"/>
                      <a:pt x="226" y="143"/>
                      <a:pt x="212" y="143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9032" tIns="14516" rIns="29032" bIns="14516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572"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5" name="Freeform 120">
                <a:extLst>
                  <a:ext uri="{FF2B5EF4-FFF2-40B4-BE49-F238E27FC236}">
                    <a16:creationId xmlns:a16="http://schemas.microsoft.com/office/drawing/2014/main" id="{24F63C1F-3541-E0A8-9282-41AA016308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42163" y="4579938"/>
                <a:ext cx="20638" cy="104775"/>
              </a:xfrm>
              <a:custGeom>
                <a:avLst/>
                <a:gdLst>
                  <a:gd name="T0" fmla="*/ 25 w 50"/>
                  <a:gd name="T1" fmla="*/ 255 h 255"/>
                  <a:gd name="T2" fmla="*/ 0 w 50"/>
                  <a:gd name="T3" fmla="*/ 230 h 255"/>
                  <a:gd name="T4" fmla="*/ 0 w 50"/>
                  <a:gd name="T5" fmla="*/ 25 h 255"/>
                  <a:gd name="T6" fmla="*/ 25 w 50"/>
                  <a:gd name="T7" fmla="*/ 0 h 255"/>
                  <a:gd name="T8" fmla="*/ 50 w 50"/>
                  <a:gd name="T9" fmla="*/ 25 h 255"/>
                  <a:gd name="T10" fmla="*/ 50 w 50"/>
                  <a:gd name="T11" fmla="*/ 230 h 255"/>
                  <a:gd name="T12" fmla="*/ 25 w 50"/>
                  <a:gd name="T13" fmla="*/ 255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255">
                    <a:moveTo>
                      <a:pt x="25" y="255"/>
                    </a:moveTo>
                    <a:cubicBezTo>
                      <a:pt x="11" y="255"/>
                      <a:pt x="0" y="243"/>
                      <a:pt x="0" y="23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1"/>
                      <a:pt x="11" y="0"/>
                      <a:pt x="25" y="0"/>
                    </a:cubicBezTo>
                    <a:cubicBezTo>
                      <a:pt x="39" y="0"/>
                      <a:pt x="50" y="11"/>
                      <a:pt x="50" y="25"/>
                    </a:cubicBezTo>
                    <a:cubicBezTo>
                      <a:pt x="50" y="230"/>
                      <a:pt x="50" y="230"/>
                      <a:pt x="50" y="230"/>
                    </a:cubicBezTo>
                    <a:cubicBezTo>
                      <a:pt x="50" y="243"/>
                      <a:pt x="39" y="255"/>
                      <a:pt x="25" y="255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9032" tIns="14516" rIns="29032" bIns="14516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572"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61" name="Freeform 121">
                <a:extLst>
                  <a:ext uri="{FF2B5EF4-FFF2-40B4-BE49-F238E27FC236}">
                    <a16:creationId xmlns:a16="http://schemas.microsoft.com/office/drawing/2014/main" id="{5FC75D72-8FDA-27A0-C329-B7AB3D7992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207288" y="4360863"/>
                <a:ext cx="188913" cy="184150"/>
              </a:xfrm>
              <a:custGeom>
                <a:avLst/>
                <a:gdLst>
                  <a:gd name="T0" fmla="*/ 208 w 455"/>
                  <a:gd name="T1" fmla="*/ 444 h 444"/>
                  <a:gd name="T2" fmla="*/ 31 w 455"/>
                  <a:gd name="T3" fmla="*/ 274 h 444"/>
                  <a:gd name="T4" fmla="*/ 34 w 455"/>
                  <a:gd name="T5" fmla="*/ 113 h 444"/>
                  <a:gd name="T6" fmla="*/ 203 w 455"/>
                  <a:gd name="T7" fmla="*/ 0 h 444"/>
                  <a:gd name="T8" fmla="*/ 404 w 455"/>
                  <a:gd name="T9" fmla="*/ 9 h 444"/>
                  <a:gd name="T10" fmla="*/ 425 w 455"/>
                  <a:gd name="T11" fmla="*/ 23 h 444"/>
                  <a:gd name="T12" fmla="*/ 385 w 455"/>
                  <a:gd name="T13" fmla="*/ 280 h 444"/>
                  <a:gd name="T14" fmla="*/ 356 w 455"/>
                  <a:gd name="T15" fmla="*/ 370 h 444"/>
                  <a:gd name="T16" fmla="*/ 208 w 455"/>
                  <a:gd name="T17" fmla="*/ 444 h 444"/>
                  <a:gd name="T18" fmla="*/ 203 w 455"/>
                  <a:gd name="T19" fmla="*/ 50 h 444"/>
                  <a:gd name="T20" fmla="*/ 78 w 455"/>
                  <a:gd name="T21" fmla="*/ 136 h 444"/>
                  <a:gd name="T22" fmla="*/ 79 w 455"/>
                  <a:gd name="T23" fmla="*/ 260 h 444"/>
                  <a:gd name="T24" fmla="*/ 81 w 455"/>
                  <a:gd name="T25" fmla="*/ 269 h 444"/>
                  <a:gd name="T26" fmla="*/ 208 w 455"/>
                  <a:gd name="T27" fmla="*/ 394 h 444"/>
                  <a:gd name="T28" fmla="*/ 300 w 455"/>
                  <a:gd name="T29" fmla="*/ 361 h 444"/>
                  <a:gd name="T30" fmla="*/ 335 w 455"/>
                  <a:gd name="T31" fmla="*/ 276 h 444"/>
                  <a:gd name="T32" fmla="*/ 337 w 455"/>
                  <a:gd name="T33" fmla="*/ 265 h 444"/>
                  <a:gd name="T34" fmla="*/ 383 w 455"/>
                  <a:gd name="T35" fmla="*/ 58 h 444"/>
                  <a:gd name="T36" fmla="*/ 203 w 455"/>
                  <a:gd name="T37" fmla="*/ 50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55" h="444">
                    <a:moveTo>
                      <a:pt x="208" y="444"/>
                    </a:moveTo>
                    <a:cubicBezTo>
                      <a:pt x="73" y="444"/>
                      <a:pt x="34" y="336"/>
                      <a:pt x="31" y="274"/>
                    </a:cubicBezTo>
                    <a:cubicBezTo>
                      <a:pt x="24" y="255"/>
                      <a:pt x="0" y="179"/>
                      <a:pt x="34" y="113"/>
                    </a:cubicBezTo>
                    <a:cubicBezTo>
                      <a:pt x="71" y="41"/>
                      <a:pt x="131" y="0"/>
                      <a:pt x="203" y="0"/>
                    </a:cubicBezTo>
                    <a:cubicBezTo>
                      <a:pt x="266" y="0"/>
                      <a:pt x="398" y="8"/>
                      <a:pt x="404" y="9"/>
                    </a:cubicBezTo>
                    <a:cubicBezTo>
                      <a:pt x="413" y="9"/>
                      <a:pt x="421" y="15"/>
                      <a:pt x="425" y="23"/>
                    </a:cubicBezTo>
                    <a:cubicBezTo>
                      <a:pt x="455" y="86"/>
                      <a:pt x="400" y="240"/>
                      <a:pt x="385" y="280"/>
                    </a:cubicBezTo>
                    <a:cubicBezTo>
                      <a:pt x="384" y="302"/>
                      <a:pt x="376" y="339"/>
                      <a:pt x="356" y="370"/>
                    </a:cubicBezTo>
                    <a:cubicBezTo>
                      <a:pt x="335" y="404"/>
                      <a:pt x="292" y="444"/>
                      <a:pt x="208" y="444"/>
                    </a:cubicBezTo>
                    <a:close/>
                    <a:moveTo>
                      <a:pt x="203" y="50"/>
                    </a:moveTo>
                    <a:cubicBezTo>
                      <a:pt x="150" y="50"/>
                      <a:pt x="107" y="80"/>
                      <a:pt x="78" y="136"/>
                    </a:cubicBezTo>
                    <a:cubicBezTo>
                      <a:pt x="51" y="189"/>
                      <a:pt x="79" y="259"/>
                      <a:pt x="79" y="260"/>
                    </a:cubicBezTo>
                    <a:cubicBezTo>
                      <a:pt x="80" y="263"/>
                      <a:pt x="81" y="266"/>
                      <a:pt x="81" y="269"/>
                    </a:cubicBezTo>
                    <a:cubicBezTo>
                      <a:pt x="81" y="282"/>
                      <a:pt x="87" y="394"/>
                      <a:pt x="208" y="394"/>
                    </a:cubicBezTo>
                    <a:cubicBezTo>
                      <a:pt x="247" y="394"/>
                      <a:pt x="278" y="383"/>
                      <a:pt x="300" y="361"/>
                    </a:cubicBezTo>
                    <a:cubicBezTo>
                      <a:pt x="332" y="328"/>
                      <a:pt x="335" y="281"/>
                      <a:pt x="335" y="276"/>
                    </a:cubicBezTo>
                    <a:cubicBezTo>
                      <a:pt x="335" y="272"/>
                      <a:pt x="335" y="269"/>
                      <a:pt x="337" y="265"/>
                    </a:cubicBezTo>
                    <a:cubicBezTo>
                      <a:pt x="361" y="201"/>
                      <a:pt x="389" y="102"/>
                      <a:pt x="383" y="58"/>
                    </a:cubicBezTo>
                    <a:cubicBezTo>
                      <a:pt x="344" y="56"/>
                      <a:pt x="251" y="50"/>
                      <a:pt x="203" y="50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9032" tIns="14516" rIns="29032" bIns="14516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572"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4" name="Freeform 122">
                <a:extLst>
                  <a:ext uri="{FF2B5EF4-FFF2-40B4-BE49-F238E27FC236}">
                    <a16:creationId xmlns:a16="http://schemas.microsoft.com/office/drawing/2014/main" id="{B9DB60AD-83DE-26FB-F3B9-B4C3F10EA5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48563" y="4524375"/>
                <a:ext cx="20638" cy="44450"/>
              </a:xfrm>
              <a:custGeom>
                <a:avLst/>
                <a:gdLst>
                  <a:gd name="T0" fmla="*/ 25 w 50"/>
                  <a:gd name="T1" fmla="*/ 105 h 105"/>
                  <a:gd name="T2" fmla="*/ 0 w 50"/>
                  <a:gd name="T3" fmla="*/ 80 h 105"/>
                  <a:gd name="T4" fmla="*/ 0 w 50"/>
                  <a:gd name="T5" fmla="*/ 25 h 105"/>
                  <a:gd name="T6" fmla="*/ 25 w 50"/>
                  <a:gd name="T7" fmla="*/ 0 h 105"/>
                  <a:gd name="T8" fmla="*/ 50 w 50"/>
                  <a:gd name="T9" fmla="*/ 25 h 105"/>
                  <a:gd name="T10" fmla="*/ 50 w 50"/>
                  <a:gd name="T11" fmla="*/ 80 h 105"/>
                  <a:gd name="T12" fmla="*/ 25 w 50"/>
                  <a:gd name="T13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05">
                    <a:moveTo>
                      <a:pt x="25" y="105"/>
                    </a:moveTo>
                    <a:cubicBezTo>
                      <a:pt x="11" y="105"/>
                      <a:pt x="0" y="94"/>
                      <a:pt x="0" y="8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1"/>
                      <a:pt x="11" y="0"/>
                      <a:pt x="25" y="0"/>
                    </a:cubicBezTo>
                    <a:cubicBezTo>
                      <a:pt x="39" y="0"/>
                      <a:pt x="50" y="11"/>
                      <a:pt x="50" y="25"/>
                    </a:cubicBezTo>
                    <a:cubicBezTo>
                      <a:pt x="50" y="80"/>
                      <a:pt x="50" y="80"/>
                      <a:pt x="50" y="80"/>
                    </a:cubicBezTo>
                    <a:cubicBezTo>
                      <a:pt x="50" y="94"/>
                      <a:pt x="39" y="105"/>
                      <a:pt x="25" y="105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9032" tIns="14516" rIns="29032" bIns="14516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572"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8" name="Freeform 123">
                <a:extLst>
                  <a:ext uri="{FF2B5EF4-FFF2-40B4-BE49-F238E27FC236}">
                    <a16:creationId xmlns:a16="http://schemas.microsoft.com/office/drawing/2014/main" id="{C817D40F-EAD0-6117-BE36-9DA655D965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20001" y="4522788"/>
                <a:ext cx="84138" cy="158750"/>
              </a:xfrm>
              <a:custGeom>
                <a:avLst/>
                <a:gdLst>
                  <a:gd name="T0" fmla="*/ 176 w 202"/>
                  <a:gd name="T1" fmla="*/ 383 h 383"/>
                  <a:gd name="T2" fmla="*/ 151 w 202"/>
                  <a:gd name="T3" fmla="*/ 358 h 383"/>
                  <a:gd name="T4" fmla="*/ 151 w 202"/>
                  <a:gd name="T5" fmla="*/ 214 h 383"/>
                  <a:gd name="T6" fmla="*/ 131 w 202"/>
                  <a:gd name="T7" fmla="*/ 159 h 383"/>
                  <a:gd name="T8" fmla="*/ 15 w 202"/>
                  <a:gd name="T9" fmla="*/ 103 h 383"/>
                  <a:gd name="T10" fmla="*/ 0 w 202"/>
                  <a:gd name="T11" fmla="*/ 80 h 383"/>
                  <a:gd name="T12" fmla="*/ 0 w 202"/>
                  <a:gd name="T13" fmla="*/ 25 h 383"/>
                  <a:gd name="T14" fmla="*/ 25 w 202"/>
                  <a:gd name="T15" fmla="*/ 0 h 383"/>
                  <a:gd name="T16" fmla="*/ 50 w 202"/>
                  <a:gd name="T17" fmla="*/ 25 h 383"/>
                  <a:gd name="T18" fmla="*/ 50 w 202"/>
                  <a:gd name="T19" fmla="*/ 64 h 383"/>
                  <a:gd name="T20" fmla="*/ 155 w 202"/>
                  <a:gd name="T21" fmla="*/ 115 h 383"/>
                  <a:gd name="T22" fmla="*/ 201 w 202"/>
                  <a:gd name="T23" fmla="*/ 214 h 383"/>
                  <a:gd name="T24" fmla="*/ 201 w 202"/>
                  <a:gd name="T25" fmla="*/ 358 h 383"/>
                  <a:gd name="T26" fmla="*/ 176 w 202"/>
                  <a:gd name="T27" fmla="*/ 383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2" h="383">
                    <a:moveTo>
                      <a:pt x="176" y="383"/>
                    </a:moveTo>
                    <a:cubicBezTo>
                      <a:pt x="162" y="383"/>
                      <a:pt x="151" y="372"/>
                      <a:pt x="151" y="358"/>
                    </a:cubicBezTo>
                    <a:cubicBezTo>
                      <a:pt x="151" y="214"/>
                      <a:pt x="151" y="214"/>
                      <a:pt x="151" y="214"/>
                    </a:cubicBezTo>
                    <a:cubicBezTo>
                      <a:pt x="151" y="202"/>
                      <a:pt x="148" y="169"/>
                      <a:pt x="131" y="159"/>
                    </a:cubicBezTo>
                    <a:cubicBezTo>
                      <a:pt x="97" y="141"/>
                      <a:pt x="15" y="103"/>
                      <a:pt x="15" y="103"/>
                    </a:cubicBezTo>
                    <a:cubicBezTo>
                      <a:pt x="6" y="99"/>
                      <a:pt x="0" y="90"/>
                      <a:pt x="0" y="8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1"/>
                      <a:pt x="11" y="0"/>
                      <a:pt x="25" y="0"/>
                    </a:cubicBezTo>
                    <a:cubicBezTo>
                      <a:pt x="39" y="0"/>
                      <a:pt x="50" y="11"/>
                      <a:pt x="50" y="25"/>
                    </a:cubicBezTo>
                    <a:cubicBezTo>
                      <a:pt x="50" y="64"/>
                      <a:pt x="50" y="64"/>
                      <a:pt x="50" y="64"/>
                    </a:cubicBezTo>
                    <a:cubicBezTo>
                      <a:pt x="76" y="76"/>
                      <a:pt x="128" y="101"/>
                      <a:pt x="155" y="115"/>
                    </a:cubicBezTo>
                    <a:cubicBezTo>
                      <a:pt x="202" y="141"/>
                      <a:pt x="202" y="207"/>
                      <a:pt x="201" y="214"/>
                    </a:cubicBezTo>
                    <a:cubicBezTo>
                      <a:pt x="201" y="358"/>
                      <a:pt x="201" y="358"/>
                      <a:pt x="201" y="358"/>
                    </a:cubicBezTo>
                    <a:cubicBezTo>
                      <a:pt x="201" y="372"/>
                      <a:pt x="190" y="383"/>
                      <a:pt x="176" y="383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9032" tIns="14516" rIns="29032" bIns="14516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572"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9" name="Freeform 124">
                <a:extLst>
                  <a:ext uri="{FF2B5EF4-FFF2-40B4-BE49-F238E27FC236}">
                    <a16:creationId xmlns:a16="http://schemas.microsoft.com/office/drawing/2014/main" id="{C37C1F90-39AA-2423-B48B-E714D585A5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48563" y="4545013"/>
                <a:ext cx="93663" cy="50800"/>
              </a:xfrm>
              <a:custGeom>
                <a:avLst/>
                <a:gdLst>
                  <a:gd name="T0" fmla="*/ 108 w 225"/>
                  <a:gd name="T1" fmla="*/ 122 h 122"/>
                  <a:gd name="T2" fmla="*/ 5 w 225"/>
                  <a:gd name="T3" fmla="*/ 51 h 122"/>
                  <a:gd name="T4" fmla="*/ 19 w 225"/>
                  <a:gd name="T5" fmla="*/ 18 h 122"/>
                  <a:gd name="T6" fmla="*/ 52 w 225"/>
                  <a:gd name="T7" fmla="*/ 32 h 122"/>
                  <a:gd name="T8" fmla="*/ 108 w 225"/>
                  <a:gd name="T9" fmla="*/ 72 h 122"/>
                  <a:gd name="T10" fmla="*/ 173 w 225"/>
                  <a:gd name="T11" fmla="*/ 18 h 122"/>
                  <a:gd name="T12" fmla="*/ 206 w 225"/>
                  <a:gd name="T13" fmla="*/ 5 h 122"/>
                  <a:gd name="T14" fmla="*/ 219 w 225"/>
                  <a:gd name="T15" fmla="*/ 38 h 122"/>
                  <a:gd name="T16" fmla="*/ 108 w 225"/>
                  <a:gd name="T17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5" h="122">
                    <a:moveTo>
                      <a:pt x="108" y="122"/>
                    </a:moveTo>
                    <a:cubicBezTo>
                      <a:pt x="35" y="122"/>
                      <a:pt x="7" y="54"/>
                      <a:pt x="5" y="51"/>
                    </a:cubicBezTo>
                    <a:cubicBezTo>
                      <a:pt x="0" y="38"/>
                      <a:pt x="6" y="24"/>
                      <a:pt x="19" y="18"/>
                    </a:cubicBezTo>
                    <a:cubicBezTo>
                      <a:pt x="32" y="13"/>
                      <a:pt x="47" y="19"/>
                      <a:pt x="52" y="32"/>
                    </a:cubicBezTo>
                    <a:cubicBezTo>
                      <a:pt x="53" y="34"/>
                      <a:pt x="70" y="72"/>
                      <a:pt x="108" y="72"/>
                    </a:cubicBezTo>
                    <a:cubicBezTo>
                      <a:pt x="150" y="72"/>
                      <a:pt x="173" y="19"/>
                      <a:pt x="173" y="18"/>
                    </a:cubicBezTo>
                    <a:cubicBezTo>
                      <a:pt x="178" y="6"/>
                      <a:pt x="193" y="0"/>
                      <a:pt x="206" y="5"/>
                    </a:cubicBezTo>
                    <a:cubicBezTo>
                      <a:pt x="219" y="11"/>
                      <a:pt x="225" y="25"/>
                      <a:pt x="219" y="38"/>
                    </a:cubicBezTo>
                    <a:cubicBezTo>
                      <a:pt x="218" y="41"/>
                      <a:pt x="183" y="122"/>
                      <a:pt x="108" y="122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9032" tIns="14516" rIns="29032" bIns="14516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572"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90" name="Freeform 125">
                <a:extLst>
                  <a:ext uri="{FF2B5EF4-FFF2-40B4-BE49-F238E27FC236}">
                    <a16:creationId xmlns:a16="http://schemas.microsoft.com/office/drawing/2014/main" id="{4691C814-AEFA-F2C1-8439-F8521C7545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64438" y="4403725"/>
                <a:ext cx="74613" cy="33338"/>
              </a:xfrm>
              <a:custGeom>
                <a:avLst/>
                <a:gdLst>
                  <a:gd name="T0" fmla="*/ 149 w 177"/>
                  <a:gd name="T1" fmla="*/ 80 h 80"/>
                  <a:gd name="T2" fmla="*/ 135 w 177"/>
                  <a:gd name="T3" fmla="*/ 76 h 80"/>
                  <a:gd name="T4" fmla="*/ 25 w 177"/>
                  <a:gd name="T5" fmla="*/ 51 h 80"/>
                  <a:gd name="T6" fmla="*/ 0 w 177"/>
                  <a:gd name="T7" fmla="*/ 27 h 80"/>
                  <a:gd name="T8" fmla="*/ 24 w 177"/>
                  <a:gd name="T9" fmla="*/ 1 h 80"/>
                  <a:gd name="T10" fmla="*/ 162 w 177"/>
                  <a:gd name="T11" fmla="*/ 34 h 80"/>
                  <a:gd name="T12" fmla="*/ 170 w 177"/>
                  <a:gd name="T13" fmla="*/ 68 h 80"/>
                  <a:gd name="T14" fmla="*/ 149 w 177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7" h="80">
                    <a:moveTo>
                      <a:pt x="149" y="80"/>
                    </a:moveTo>
                    <a:cubicBezTo>
                      <a:pt x="144" y="80"/>
                      <a:pt x="139" y="79"/>
                      <a:pt x="135" y="76"/>
                    </a:cubicBezTo>
                    <a:cubicBezTo>
                      <a:pt x="95" y="50"/>
                      <a:pt x="26" y="51"/>
                      <a:pt x="25" y="51"/>
                    </a:cubicBezTo>
                    <a:cubicBezTo>
                      <a:pt x="11" y="51"/>
                      <a:pt x="0" y="40"/>
                      <a:pt x="0" y="27"/>
                    </a:cubicBezTo>
                    <a:cubicBezTo>
                      <a:pt x="0" y="13"/>
                      <a:pt x="11" y="1"/>
                      <a:pt x="24" y="1"/>
                    </a:cubicBezTo>
                    <a:cubicBezTo>
                      <a:pt x="28" y="1"/>
                      <a:pt x="109" y="0"/>
                      <a:pt x="162" y="34"/>
                    </a:cubicBezTo>
                    <a:cubicBezTo>
                      <a:pt x="174" y="41"/>
                      <a:pt x="177" y="57"/>
                      <a:pt x="170" y="68"/>
                    </a:cubicBezTo>
                    <a:cubicBezTo>
                      <a:pt x="165" y="76"/>
                      <a:pt x="157" y="80"/>
                      <a:pt x="149" y="80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29032" tIns="14516" rIns="29032" bIns="14516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572"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06223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tel 2">
            <a:extLst>
              <a:ext uri="{FF2B5EF4-FFF2-40B4-BE49-F238E27FC236}">
                <a16:creationId xmlns:a16="http://schemas.microsoft.com/office/drawing/2014/main" id="{096B49EB-15D3-9215-1C10-03E3B5C79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8516" y="484849"/>
            <a:ext cx="8063628" cy="351000"/>
          </a:xfrm>
        </p:spPr>
        <p:txBody>
          <a:bodyPr>
            <a:noAutofit/>
          </a:bodyPr>
          <a:lstStyle/>
          <a:p>
            <a:r>
              <a:rPr lang="nb-NO" sz="2700" b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The 4 C’s </a:t>
            </a:r>
            <a:r>
              <a:rPr lang="nb-NO" sz="2700" b="1" dirty="0" err="1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lang="nb-NO" sz="2700" b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2700" b="1" dirty="0" err="1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Cloud</a:t>
            </a:r>
            <a:r>
              <a:rPr lang="nb-NO" sz="2700" b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 Native Security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D70D80-ED5A-ABBF-C0D2-6BF01AD25621}"/>
              </a:ext>
            </a:extLst>
          </p:cNvPr>
          <p:cNvSpPr txBox="1"/>
          <p:nvPr/>
        </p:nvSpPr>
        <p:spPr>
          <a:xfrm>
            <a:off x="2389438" y="4288319"/>
            <a:ext cx="40406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Tactics - Threat Matrix for Kubernetes https://microsoft.github.io/Threat-Matrix-for-Kubernetes/</a:t>
            </a:r>
            <a:endParaRPr lang="en-US" sz="120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BAA30C3-3769-74EB-9CBB-95BA7E343999}"/>
              </a:ext>
            </a:extLst>
          </p:cNvPr>
          <p:cNvSpPr/>
          <p:nvPr/>
        </p:nvSpPr>
        <p:spPr>
          <a:xfrm>
            <a:off x="2153266" y="1056968"/>
            <a:ext cx="4650658" cy="317090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FEC572-1F01-A7E9-146B-8FA7910E559D}"/>
              </a:ext>
            </a:extLst>
          </p:cNvPr>
          <p:cNvSpPr txBox="1"/>
          <p:nvPr/>
        </p:nvSpPr>
        <p:spPr>
          <a:xfrm>
            <a:off x="2831691" y="3898490"/>
            <a:ext cx="372150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>
                <a:solidFill>
                  <a:schemeClr val="bg1"/>
                </a:solidFill>
              </a:rPr>
              <a:t>Cloud Platform / Corporate Datacenter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9344ADF-C1BF-EEAC-7562-C8943641D7F4}"/>
              </a:ext>
            </a:extLst>
          </p:cNvPr>
          <p:cNvSpPr/>
          <p:nvPr/>
        </p:nvSpPr>
        <p:spPr>
          <a:xfrm>
            <a:off x="2384322" y="1332271"/>
            <a:ext cx="4193459" cy="250231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3C3E09-E98F-612E-ABF3-B9302637BB70}"/>
              </a:ext>
            </a:extLst>
          </p:cNvPr>
          <p:cNvSpPr txBox="1"/>
          <p:nvPr/>
        </p:nvSpPr>
        <p:spPr>
          <a:xfrm>
            <a:off x="2551472" y="3519947"/>
            <a:ext cx="372150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b="1">
                <a:solidFill>
                  <a:schemeClr val="bg1"/>
                </a:solidFill>
              </a:rPr>
              <a:t>Cluster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D9C2136-BAFC-8E25-4CC1-B8B46BF344FC}"/>
              </a:ext>
            </a:extLst>
          </p:cNvPr>
          <p:cNvSpPr/>
          <p:nvPr/>
        </p:nvSpPr>
        <p:spPr>
          <a:xfrm>
            <a:off x="2664543" y="1582994"/>
            <a:ext cx="3367548" cy="1932039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A36944-4F6F-B715-E925-729AA822FBDF}"/>
              </a:ext>
            </a:extLst>
          </p:cNvPr>
          <p:cNvSpPr txBox="1"/>
          <p:nvPr/>
        </p:nvSpPr>
        <p:spPr>
          <a:xfrm>
            <a:off x="2561305" y="3205315"/>
            <a:ext cx="372150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b="1">
                <a:solidFill>
                  <a:schemeClr val="bg1"/>
                </a:solidFill>
              </a:rPr>
              <a:t>Container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18E97B-5CA7-3C3B-D644-9A17433362C9}"/>
              </a:ext>
            </a:extLst>
          </p:cNvPr>
          <p:cNvSpPr/>
          <p:nvPr/>
        </p:nvSpPr>
        <p:spPr>
          <a:xfrm>
            <a:off x="3244644" y="1902542"/>
            <a:ext cx="2310581" cy="127819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840851-D2E0-C29F-025C-C2AFC46A3F0F}"/>
              </a:ext>
            </a:extLst>
          </p:cNvPr>
          <p:cNvSpPr txBox="1"/>
          <p:nvPr/>
        </p:nvSpPr>
        <p:spPr>
          <a:xfrm>
            <a:off x="2566221" y="2905432"/>
            <a:ext cx="372150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b="1">
                <a:solidFill>
                  <a:schemeClr val="bg1"/>
                </a:solidFill>
              </a:rPr>
              <a:t>Code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04B423-595C-B6C3-794B-04816412676C}"/>
              </a:ext>
            </a:extLst>
          </p:cNvPr>
          <p:cNvSpPr txBox="1"/>
          <p:nvPr/>
        </p:nvSpPr>
        <p:spPr>
          <a:xfrm>
            <a:off x="3544529" y="2050025"/>
            <a:ext cx="1735394" cy="830997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b-NO" sz="1600" b="1">
                <a:solidFill>
                  <a:schemeClr val="bg1"/>
                </a:solidFill>
              </a:rPr>
              <a:t>What is going on inside here?!</a:t>
            </a: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DE79828-84DA-6021-9A63-AF2C223109A2}"/>
              </a:ext>
            </a:extLst>
          </p:cNvPr>
          <p:cNvSpPr/>
          <p:nvPr/>
        </p:nvSpPr>
        <p:spPr>
          <a:xfrm>
            <a:off x="336769" y="1621807"/>
            <a:ext cx="2364775" cy="428625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400" b="1" dirty="0" err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Unauthorized</a:t>
            </a:r>
            <a:r>
              <a:rPr lang="nb-NO" sz="140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1400" b="1" dirty="0" err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access</a:t>
            </a:r>
            <a:r>
              <a:rPr lang="nb-NO" sz="140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to Kube API</a:t>
            </a:r>
            <a:endParaRPr lang="en-US" sz="1400" b="1" dirty="0">
              <a:solidFill>
                <a:schemeClr val="bg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CE5F4B5-9262-EB81-E6A7-C38D5ABDF016}"/>
              </a:ext>
            </a:extLst>
          </p:cNvPr>
          <p:cNvSpPr/>
          <p:nvPr/>
        </p:nvSpPr>
        <p:spPr>
          <a:xfrm>
            <a:off x="336769" y="2263661"/>
            <a:ext cx="2364775" cy="428625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400" b="1" dirty="0" err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Vulnerabilities</a:t>
            </a:r>
            <a:r>
              <a:rPr lang="nb-NO" sz="140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in </a:t>
            </a:r>
            <a:r>
              <a:rPr lang="nb-NO" sz="1400" b="1" dirty="0" err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lang="nb-NO" sz="140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1400" b="1" dirty="0" err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code</a:t>
            </a:r>
            <a:endParaRPr lang="en-US" sz="1400" b="1" dirty="0">
              <a:solidFill>
                <a:schemeClr val="bg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C80A2D4-82ED-9F65-CE44-C4F8A29C457F}"/>
              </a:ext>
            </a:extLst>
          </p:cNvPr>
          <p:cNvSpPr/>
          <p:nvPr/>
        </p:nvSpPr>
        <p:spPr>
          <a:xfrm>
            <a:off x="336770" y="2859049"/>
            <a:ext cx="2364775" cy="428625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40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Limited to none </a:t>
            </a:r>
            <a:r>
              <a:rPr lang="nb-NO" sz="1400" b="1" dirty="0" err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network</a:t>
            </a:r>
            <a:r>
              <a:rPr lang="nb-NO" sz="140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«</a:t>
            </a:r>
            <a:r>
              <a:rPr lang="nb-NO" sz="1400" b="1" dirty="0" err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segmentation</a:t>
            </a:r>
            <a:r>
              <a:rPr lang="nb-NO" sz="140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  <a:endParaRPr lang="en-US" sz="1400" b="1" dirty="0">
              <a:solidFill>
                <a:schemeClr val="bg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860C0A3-5291-A396-C9B7-631E552AD7CA}"/>
              </a:ext>
            </a:extLst>
          </p:cNvPr>
          <p:cNvSpPr/>
          <p:nvPr/>
        </p:nvSpPr>
        <p:spPr>
          <a:xfrm>
            <a:off x="336769" y="3446486"/>
            <a:ext cx="2364775" cy="428625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400" b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Credentials stored in plaintext in container</a:t>
            </a:r>
            <a:endParaRPr lang="en-US" sz="1400" b="1">
              <a:solidFill>
                <a:schemeClr val="bg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3B87F7C-2CA2-6B3E-8BFF-27124BBC1C1E}"/>
              </a:ext>
            </a:extLst>
          </p:cNvPr>
          <p:cNvSpPr/>
          <p:nvPr/>
        </p:nvSpPr>
        <p:spPr>
          <a:xfrm>
            <a:off x="6423997" y="1650641"/>
            <a:ext cx="2364775" cy="428625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400" b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Vulnerabilities in Kubernetes</a:t>
            </a:r>
            <a:endParaRPr lang="en-US" sz="1400" b="1">
              <a:solidFill>
                <a:schemeClr val="bg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FF9D9B3-9EBC-02C9-2125-EBF5D4C5E40E}"/>
              </a:ext>
            </a:extLst>
          </p:cNvPr>
          <p:cNvSpPr/>
          <p:nvPr/>
        </p:nvSpPr>
        <p:spPr>
          <a:xfrm>
            <a:off x="6423997" y="2193566"/>
            <a:ext cx="2364775" cy="428625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400" b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Container Escape</a:t>
            </a:r>
            <a:endParaRPr lang="en-US" sz="1400" b="1">
              <a:solidFill>
                <a:schemeClr val="bg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F1D4BF5-B024-44AC-0BBC-5F5B7905E3E3}"/>
              </a:ext>
            </a:extLst>
          </p:cNvPr>
          <p:cNvSpPr/>
          <p:nvPr/>
        </p:nvSpPr>
        <p:spPr>
          <a:xfrm>
            <a:off x="6423997" y="2736491"/>
            <a:ext cx="2364775" cy="428625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400" b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Supply-chain vulnerabilities </a:t>
            </a:r>
            <a:endParaRPr lang="en-US" sz="1400" b="1">
              <a:solidFill>
                <a:schemeClr val="bg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39D3EC7-06BC-28D7-87B1-B39A9FB04567}"/>
              </a:ext>
            </a:extLst>
          </p:cNvPr>
          <p:cNvSpPr/>
          <p:nvPr/>
        </p:nvSpPr>
        <p:spPr>
          <a:xfrm>
            <a:off x="6433829" y="3283432"/>
            <a:ext cx="2364775" cy="428625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400" b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Limited RBAC</a:t>
            </a:r>
            <a:endParaRPr lang="en-US" sz="1400" b="1">
              <a:solidFill>
                <a:schemeClr val="bg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196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C67283-92B9-486C-DCD2-F4F5B9BA03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449" y="799631"/>
            <a:ext cx="8062059" cy="3854333"/>
          </a:xfrm>
        </p:spPr>
        <p:txBody>
          <a:bodyPr>
            <a:noAutofit/>
          </a:bodyPr>
          <a:lstStyle/>
          <a:p>
            <a:r>
              <a:rPr lang="nb-NO" sz="1600" b="1" dirty="0">
                <a:ea typeface="Tahoma" panose="020B0604030504040204" pitchFamily="34" charset="0"/>
                <a:cs typeface="Tahoma" panose="020B0604030504040204" pitchFamily="34" charset="0"/>
              </a:rPr>
              <a:t>Some components</a:t>
            </a:r>
          </a:p>
          <a:p>
            <a:pPr lvl="1"/>
            <a:r>
              <a:rPr lang="nb-NO" sz="1400" b="1" dirty="0">
                <a:solidFill>
                  <a:srgbClr val="00B0F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CSI</a:t>
            </a:r>
            <a:r>
              <a:rPr lang="nb-NO" sz="1400" dirty="0">
                <a:ea typeface="Tahoma" panose="020B0604030504040204" pitchFamily="34" charset="0"/>
                <a:cs typeface="Tahoma" panose="020B0604030504040204" pitchFamily="34" charset="0"/>
              </a:rPr>
              <a:t> = Storage and Secrets</a:t>
            </a:r>
          </a:p>
          <a:p>
            <a:pPr lvl="1"/>
            <a:r>
              <a:rPr lang="nb-NO" sz="1400" b="1" dirty="0">
                <a:solidFill>
                  <a:srgbClr val="00B0F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Cloud Controller Manager </a:t>
            </a:r>
            <a:r>
              <a:rPr lang="nb-NO" sz="1400" dirty="0">
                <a:ea typeface="Tahoma" panose="020B0604030504040204" pitchFamily="34" charset="0"/>
                <a:cs typeface="Tahoma" panose="020B0604030504040204" pitchFamily="34" charset="0"/>
              </a:rPr>
              <a:t>= API </a:t>
            </a:r>
            <a:br>
              <a:rPr lang="nb-NO" sz="14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 sz="1400" dirty="0">
                <a:ea typeface="Tahoma" panose="020B0604030504040204" pitchFamily="34" charset="0"/>
                <a:cs typeface="Tahoma" panose="020B0604030504040204" pitchFamily="34" charset="0"/>
              </a:rPr>
              <a:t>integration to cloud providers</a:t>
            </a:r>
          </a:p>
          <a:p>
            <a:pPr lvl="1"/>
            <a:r>
              <a:rPr lang="nb-NO" sz="1400" b="1" dirty="0">
                <a:solidFill>
                  <a:srgbClr val="00B0F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Kube API </a:t>
            </a:r>
            <a:r>
              <a:rPr lang="nb-NO" sz="1400" dirty="0">
                <a:ea typeface="Tahoma" panose="020B0604030504040204" pitchFamily="34" charset="0"/>
                <a:cs typeface="Tahoma" panose="020B0604030504040204" pitchFamily="34" charset="0"/>
              </a:rPr>
              <a:t>– Management API</a:t>
            </a:r>
          </a:p>
          <a:p>
            <a:pPr lvl="1"/>
            <a:r>
              <a:rPr lang="nb-NO" sz="1400" b="1" dirty="0">
                <a:solidFill>
                  <a:srgbClr val="00B0F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Windows </a:t>
            </a:r>
            <a:r>
              <a:rPr lang="nb-NO" sz="1400" b="1" dirty="0">
                <a:ea typeface="Tahoma" panose="020B0604030504040204" pitchFamily="34" charset="0"/>
                <a:cs typeface="Tahoma" panose="020B0604030504040204" pitchFamily="34" charset="0"/>
              </a:rPr>
              <a:t>and</a:t>
            </a:r>
            <a:r>
              <a:rPr lang="nb-NO" sz="1400" b="1" dirty="0">
                <a:solidFill>
                  <a:srgbClr val="00B0F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Linux </a:t>
            </a:r>
            <a:r>
              <a:rPr lang="nb-NO" sz="1400" dirty="0">
                <a:ea typeface="Tahoma" panose="020B0604030504040204" pitchFamily="34" charset="0"/>
                <a:cs typeface="Tahoma" panose="020B0604030504040204" pitchFamily="34" charset="0"/>
              </a:rPr>
              <a:t>nodes</a:t>
            </a:r>
          </a:p>
          <a:p>
            <a:pPr lvl="1"/>
            <a:r>
              <a:rPr lang="nb-NO" sz="1400" dirty="0" err="1">
                <a:ea typeface="Tahoma" panose="020B0604030504040204" pitchFamily="34" charset="0"/>
                <a:cs typeface="Tahoma" panose="020B0604030504040204" pitchFamily="34" charset="0"/>
              </a:rPr>
              <a:t>Many</a:t>
            </a:r>
            <a:r>
              <a:rPr lang="nb-NO" sz="1400" dirty="0">
                <a:ea typeface="Tahoma" panose="020B0604030504040204" pitchFamily="34" charset="0"/>
                <a:cs typeface="Tahoma" panose="020B0604030504040204" pitchFamily="34" charset="0"/>
              </a:rPr>
              <a:t> security mechanisms available </a:t>
            </a:r>
            <a:br>
              <a:rPr lang="nb-NO" sz="1400" dirty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 sz="1400" dirty="0">
                <a:ea typeface="Tahoma" panose="020B0604030504040204" pitchFamily="34" charset="0"/>
                <a:cs typeface="Tahoma" panose="020B0604030504040204" pitchFamily="34" charset="0"/>
              </a:rPr>
              <a:t>from the cloud providers</a:t>
            </a:r>
          </a:p>
          <a:p>
            <a:r>
              <a:rPr lang="nb-NO" sz="1400" b="1" dirty="0">
                <a:ea typeface="Tahoma" panose="020B0604030504040204" pitchFamily="34" charset="0"/>
                <a:cs typeface="Tahoma" panose="020B0604030504040204" pitchFamily="34" charset="0"/>
              </a:rPr>
              <a:t>Network integration </a:t>
            </a:r>
            <a:r>
              <a:rPr lang="nb-NO" sz="1400" dirty="0">
                <a:ea typeface="Tahoma" panose="020B0604030504040204" pitchFamily="34" charset="0"/>
                <a:cs typeface="Tahoma" panose="020B0604030504040204" pitchFamily="34" charset="0"/>
              </a:rPr>
              <a:t>called </a:t>
            </a:r>
            <a:r>
              <a:rPr lang="nb-NO" sz="1400" b="1" dirty="0">
                <a:solidFill>
                  <a:srgbClr val="00B0F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CNI</a:t>
            </a:r>
          </a:p>
          <a:p>
            <a:pPr lvl="1"/>
            <a:r>
              <a:rPr lang="nb-NO" sz="1400" dirty="0">
                <a:ea typeface="Tahoma" panose="020B0604030504040204" pitchFamily="34" charset="0"/>
                <a:cs typeface="Tahoma" panose="020B0604030504040204" pitchFamily="34" charset="0"/>
              </a:rPr>
              <a:t>Example: Cilium, VMware NSX, Azure CNI</a:t>
            </a:r>
          </a:p>
          <a:p>
            <a:pPr lvl="1"/>
            <a:r>
              <a:rPr lang="nb-NO" sz="1400" b="1" dirty="0">
                <a:solidFill>
                  <a:srgbClr val="00B0F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Load Balancer and</a:t>
            </a:r>
            <a:r>
              <a:rPr lang="nb-NO" sz="1400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1400" b="1" dirty="0">
                <a:solidFill>
                  <a:srgbClr val="00B0F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Ingress</a:t>
            </a:r>
          </a:p>
          <a:p>
            <a:pPr lvl="1"/>
            <a:r>
              <a:rPr lang="nb-NO" sz="1400" b="1" dirty="0">
                <a:solidFill>
                  <a:srgbClr val="00B0F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Service Mesh</a:t>
            </a:r>
          </a:p>
          <a:p>
            <a:pPr lvl="1"/>
            <a:endParaRPr lang="nb-NO" sz="14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en-US" sz="1400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8CB518-895A-DB90-6421-0E04AF562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699" y="341201"/>
            <a:ext cx="8063628" cy="351000"/>
          </a:xfrm>
        </p:spPr>
        <p:txBody>
          <a:bodyPr>
            <a:noAutofit/>
          </a:bodyPr>
          <a:lstStyle/>
          <a:p>
            <a:r>
              <a:rPr lang="nb-NO" sz="2700" b="1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Kubernetes (k8s) Architecture</a:t>
            </a:r>
            <a:endParaRPr lang="en-US" sz="2700" b="1"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E2C4F6-6AAE-F7B2-DF29-E6C10417F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0" y="1129260"/>
            <a:ext cx="4689120" cy="2839284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D07F8A3-8022-1044-7F54-B67168003D33}"/>
              </a:ext>
            </a:extLst>
          </p:cNvPr>
          <p:cNvSpPr/>
          <p:nvPr/>
        </p:nvSpPr>
        <p:spPr>
          <a:xfrm>
            <a:off x="4771131" y="3912388"/>
            <a:ext cx="3531628" cy="373529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400" b="1" dirty="0" err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Kubernetes</a:t>
            </a:r>
            <a:r>
              <a:rPr lang="nb-NO" sz="140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Platform</a:t>
            </a:r>
            <a:endParaRPr lang="en-US" sz="1400" b="1" dirty="0">
              <a:solidFill>
                <a:schemeClr val="bg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179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0FCEA20A-A571-207E-3BFB-B6ABECE6E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53" y="389938"/>
            <a:ext cx="8063627" cy="562513"/>
          </a:xfrm>
        </p:spPr>
        <p:txBody>
          <a:bodyPr>
            <a:normAutofit/>
          </a:bodyPr>
          <a:lstStyle/>
          <a:p>
            <a:pPr algn="ctr"/>
            <a:r>
              <a:rPr lang="en-GB" sz="2400" b="1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Not all cyberattacks are that scary..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0669FF-CC8D-498B-4E7B-36D1B8600B30}"/>
              </a:ext>
            </a:extLst>
          </p:cNvPr>
          <p:cNvSpPr/>
          <p:nvPr/>
        </p:nvSpPr>
        <p:spPr>
          <a:xfrm>
            <a:off x="642026" y="1031133"/>
            <a:ext cx="1775298" cy="637161"/>
          </a:xfrm>
          <a:prstGeom prst="rect">
            <a:avLst/>
          </a:prstGeom>
          <a:solidFill>
            <a:srgbClr val="C00000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Kubernetes with Kubeflow</a:t>
            </a:r>
            <a:endParaRPr lang="en-US" sz="1600" b="1">
              <a:solidFill>
                <a:schemeClr val="bg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A0882E-45BF-A507-4674-C4D429D46A0E}"/>
              </a:ext>
            </a:extLst>
          </p:cNvPr>
          <p:cNvSpPr/>
          <p:nvPr/>
        </p:nvSpPr>
        <p:spPr>
          <a:xfrm>
            <a:off x="642026" y="1787459"/>
            <a:ext cx="1775298" cy="1194068"/>
          </a:xfrm>
          <a:prstGeom prst="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500" b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Using Kubeflow dashboard to trigger </a:t>
            </a:r>
            <a:br>
              <a:rPr lang="nb-NO" sz="1500" b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 sz="1500" b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Tensorflow jobs</a:t>
            </a:r>
            <a:endParaRPr lang="en-US" sz="1500" b="1">
              <a:solidFill>
                <a:schemeClr val="bg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814F84-2C61-1571-0078-A9AD69DD6CE2}"/>
              </a:ext>
            </a:extLst>
          </p:cNvPr>
          <p:cNvSpPr/>
          <p:nvPr/>
        </p:nvSpPr>
        <p:spPr>
          <a:xfrm>
            <a:off x="642026" y="3126515"/>
            <a:ext cx="1775298" cy="1194067"/>
          </a:xfrm>
          <a:prstGeom prst="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500" b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Kubeflow dashboard open to internet using default load balancer</a:t>
            </a:r>
            <a:endParaRPr lang="en-US" sz="1500" b="1">
              <a:solidFill>
                <a:schemeClr val="bg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17EBEB5-724F-D81C-275F-1352A7BF093B}"/>
              </a:ext>
            </a:extLst>
          </p:cNvPr>
          <p:cNvSpPr/>
          <p:nvPr/>
        </p:nvSpPr>
        <p:spPr>
          <a:xfrm>
            <a:off x="2748063" y="1046510"/>
            <a:ext cx="2096311" cy="646889"/>
          </a:xfrm>
          <a:prstGeom prst="roundRect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800" b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Kubeflow Pipeline</a:t>
            </a:r>
            <a:endParaRPr lang="en-US" sz="1800" b="1">
              <a:solidFill>
                <a:schemeClr val="bg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97844A1-D657-5AD8-63C0-B4BB58CC5881}"/>
              </a:ext>
            </a:extLst>
          </p:cNvPr>
          <p:cNvSpPr/>
          <p:nvPr/>
        </p:nvSpPr>
        <p:spPr>
          <a:xfrm>
            <a:off x="4370150" y="1935805"/>
            <a:ext cx="2342681" cy="987605"/>
          </a:xfrm>
          <a:prstGeom prst="roundRect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800" b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New pipeline</a:t>
            </a:r>
            <a:r>
              <a:rPr lang="nb-NO" sz="180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</a:t>
            </a:r>
            <a:r>
              <a:rPr lang="nb-NO" sz="180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  <a:r>
              <a:rPr lang="en-US" sz="1800" err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ocker</a:t>
            </a:r>
            <a:r>
              <a:rPr lang="en-US" sz="180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Images from Docker Hub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13AB232-4E88-918C-5E32-14812C9B604C}"/>
              </a:ext>
            </a:extLst>
          </p:cNvPr>
          <p:cNvCxnSpPr>
            <a:cxnSpLocks/>
            <a:stCxn id="11" idx="2"/>
            <a:endCxn id="12" idx="1"/>
          </p:cNvCxnSpPr>
          <p:nvPr/>
        </p:nvCxnSpPr>
        <p:spPr>
          <a:xfrm rot="16200000" flipH="1">
            <a:off x="3715080" y="1774537"/>
            <a:ext cx="736209" cy="57393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DF1DF1E-6067-EB0A-3E15-22A621771363}"/>
              </a:ext>
            </a:extLst>
          </p:cNvPr>
          <p:cNvSpPr/>
          <p:nvPr/>
        </p:nvSpPr>
        <p:spPr>
          <a:xfrm>
            <a:off x="6366646" y="3253796"/>
            <a:ext cx="2342681" cy="555648"/>
          </a:xfrm>
          <a:prstGeom prst="roundRect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80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  <a:r>
              <a:rPr lang="en-US" sz="180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MRig for CPU Mining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AF67C04-D51D-35D9-9A41-A4FDBF4FD450}"/>
              </a:ext>
            </a:extLst>
          </p:cNvPr>
          <p:cNvCxnSpPr>
            <a:cxnSpLocks/>
            <a:stCxn id="12" idx="2"/>
            <a:endCxn id="14" idx="1"/>
          </p:cNvCxnSpPr>
          <p:nvPr/>
        </p:nvCxnSpPr>
        <p:spPr>
          <a:xfrm rot="16200000" flipH="1">
            <a:off x="5649963" y="2814937"/>
            <a:ext cx="608210" cy="82515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8F94D6F-F0B8-440B-AFB9-0EBCFDAA3413}"/>
              </a:ext>
            </a:extLst>
          </p:cNvPr>
          <p:cNvSpPr/>
          <p:nvPr/>
        </p:nvSpPr>
        <p:spPr>
          <a:xfrm>
            <a:off x="6366646" y="4018855"/>
            <a:ext cx="2342681" cy="555648"/>
          </a:xfrm>
          <a:prstGeom prst="roundRect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80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Ethminer for GPU mining</a:t>
            </a:r>
            <a:endParaRPr lang="en-US" sz="1800">
              <a:solidFill>
                <a:schemeClr val="bg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FBBDC454-54B0-E729-0528-FD5A49BCD35B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78054" y="3189553"/>
            <a:ext cx="1373270" cy="84098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AB34216-6A22-4BE5-2258-90E12551E101}"/>
              </a:ext>
            </a:extLst>
          </p:cNvPr>
          <p:cNvSpPr txBox="1"/>
          <p:nvPr/>
        </p:nvSpPr>
        <p:spPr>
          <a:xfrm>
            <a:off x="543233" y="4542403"/>
            <a:ext cx="4576916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Securing Azure Kubernetes Services - msandbu.org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1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E92F3B6-4E5E-BC84-8568-E7FA3A2EAF40}"/>
              </a:ext>
            </a:extLst>
          </p:cNvPr>
          <p:cNvSpPr txBox="1">
            <a:spLocks/>
          </p:cNvSpPr>
          <p:nvPr/>
        </p:nvSpPr>
        <p:spPr>
          <a:xfrm>
            <a:off x="2321685" y="527775"/>
            <a:ext cx="8063628" cy="4095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spc="-9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Compromised Git pipeline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8D61FBD-44A0-4115-C79A-8091B533418D}"/>
              </a:ext>
            </a:extLst>
          </p:cNvPr>
          <p:cNvGrpSpPr/>
          <p:nvPr/>
        </p:nvGrpSpPr>
        <p:grpSpPr>
          <a:xfrm>
            <a:off x="360275" y="1039953"/>
            <a:ext cx="8321460" cy="3367924"/>
            <a:chOff x="-120168" y="1064923"/>
            <a:chExt cx="12058706" cy="4880491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B419FC56-B70B-AE9F-82BE-AFB210AE22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078" y="3165927"/>
              <a:ext cx="1834954" cy="558403"/>
            </a:xfrm>
            <a:custGeom>
              <a:avLst/>
              <a:gdLst>
                <a:gd name="T0" fmla="*/ 1298 w 1298"/>
                <a:gd name="T1" fmla="*/ 395 h 395"/>
                <a:gd name="T2" fmla="*/ 0 w 1298"/>
                <a:gd name="T3" fmla="*/ 395 h 395"/>
                <a:gd name="T4" fmla="*/ 103 w 1298"/>
                <a:gd name="T5" fmla="*/ 203 h 395"/>
                <a:gd name="T6" fmla="*/ 0 w 1298"/>
                <a:gd name="T7" fmla="*/ 0 h 395"/>
                <a:gd name="T8" fmla="*/ 1298 w 1298"/>
                <a:gd name="T9" fmla="*/ 0 h 395"/>
                <a:gd name="T10" fmla="*/ 1298 w 1298"/>
                <a:gd name="T11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8" h="395">
                  <a:moveTo>
                    <a:pt x="1298" y="395"/>
                  </a:moveTo>
                  <a:lnTo>
                    <a:pt x="0" y="395"/>
                  </a:lnTo>
                  <a:lnTo>
                    <a:pt x="103" y="203"/>
                  </a:lnTo>
                  <a:lnTo>
                    <a:pt x="0" y="0"/>
                  </a:lnTo>
                  <a:lnTo>
                    <a:pt x="1298" y="0"/>
                  </a:lnTo>
                  <a:lnTo>
                    <a:pt x="1298" y="395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txBody>
            <a:bodyPr vert="horz" wrap="square" lIns="80999" tIns="40499" rIns="80999" bIns="40499" numCol="1" anchor="t" anchorCtr="0" compatLnSpc="1">
              <a:prstTxWarp prst="textNoShape">
                <a:avLst/>
              </a:prstTxWarp>
              <a:normAutofit lnSpcReduction="10000"/>
            </a:bodyPr>
            <a:lstStyle/>
            <a:p>
              <a:endParaRPr lang="fr-FR" sz="2126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9D1263-BD3A-CCBB-0074-8FFF22201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0999" y="3165927"/>
              <a:ext cx="1834954" cy="558403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</p:spPr>
          <p:txBody>
            <a:bodyPr vert="horz" wrap="square" lIns="80999" tIns="40499" rIns="80999" bIns="40499" numCol="1" anchor="t" anchorCtr="0" compatLnSpc="1">
              <a:prstTxWarp prst="textNoShape">
                <a:avLst/>
              </a:prstTxWarp>
              <a:normAutofit lnSpcReduction="10000"/>
            </a:bodyPr>
            <a:lstStyle/>
            <a:p>
              <a:endParaRPr lang="fr-FR" sz="2126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7FDFFA-DFD1-02DC-4EB1-ECA238B667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1920" y="3165927"/>
              <a:ext cx="1829300" cy="55840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txBody>
            <a:bodyPr vert="horz" wrap="square" lIns="80999" tIns="40499" rIns="80999" bIns="40499" numCol="1" anchor="t" anchorCtr="0" compatLnSpc="1">
              <a:prstTxWarp prst="textNoShape">
                <a:avLst/>
              </a:prstTxWarp>
              <a:normAutofit lnSpcReduction="10000"/>
            </a:bodyPr>
            <a:lstStyle/>
            <a:p>
              <a:endParaRPr lang="fr-FR" sz="2126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1A118F4-FF3D-EE22-F13E-641A753FC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87" y="3165927"/>
              <a:ext cx="1830713" cy="55840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</a:schemeClr>
              </a:solidFill>
            </a:ln>
          </p:spPr>
          <p:txBody>
            <a:bodyPr vert="horz" wrap="square" lIns="80999" tIns="40499" rIns="80999" bIns="40499" numCol="1" anchor="t" anchorCtr="0" compatLnSpc="1">
              <a:prstTxWarp prst="textNoShape">
                <a:avLst/>
              </a:prstTxWarp>
              <a:normAutofit lnSpcReduction="10000"/>
            </a:bodyPr>
            <a:lstStyle/>
            <a:p>
              <a:endParaRPr lang="fr-FR" sz="2126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DF9F60FC-C7FB-75BF-F871-012EF2339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3969" y="3165927"/>
              <a:ext cx="1996113" cy="558403"/>
            </a:xfrm>
            <a:custGeom>
              <a:avLst/>
              <a:gdLst>
                <a:gd name="T0" fmla="*/ 1294 w 1412"/>
                <a:gd name="T1" fmla="*/ 395 h 395"/>
                <a:gd name="T2" fmla="*/ 0 w 1412"/>
                <a:gd name="T3" fmla="*/ 395 h 395"/>
                <a:gd name="T4" fmla="*/ 0 w 1412"/>
                <a:gd name="T5" fmla="*/ 0 h 395"/>
                <a:gd name="T6" fmla="*/ 1294 w 1412"/>
                <a:gd name="T7" fmla="*/ 0 h 395"/>
                <a:gd name="T8" fmla="*/ 1412 w 1412"/>
                <a:gd name="T9" fmla="*/ 211 h 395"/>
                <a:gd name="T10" fmla="*/ 1294 w 1412"/>
                <a:gd name="T11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12" h="395">
                  <a:moveTo>
                    <a:pt x="1294" y="395"/>
                  </a:moveTo>
                  <a:lnTo>
                    <a:pt x="0" y="395"/>
                  </a:lnTo>
                  <a:lnTo>
                    <a:pt x="0" y="0"/>
                  </a:lnTo>
                  <a:lnTo>
                    <a:pt x="1294" y="0"/>
                  </a:lnTo>
                  <a:lnTo>
                    <a:pt x="1412" y="211"/>
                  </a:lnTo>
                  <a:lnTo>
                    <a:pt x="1294" y="395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</a:schemeClr>
              </a:solidFill>
            </a:ln>
          </p:spPr>
          <p:txBody>
            <a:bodyPr vert="horz" wrap="square" lIns="80999" tIns="40499" rIns="80999" bIns="40499" numCol="1" anchor="t" anchorCtr="0" compatLnSpc="1">
              <a:prstTxWarp prst="textNoShape">
                <a:avLst/>
              </a:prstTxWarp>
              <a:normAutofit lnSpcReduction="10000"/>
            </a:bodyPr>
            <a:lstStyle/>
            <a:p>
              <a:endParaRPr lang="fr-FR" sz="2126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F93A27B-7168-880E-4B6F-B67F584E5C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8779" y="3088826"/>
              <a:ext cx="677552" cy="68124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txBody>
            <a:bodyPr vert="horz" wrap="square" lIns="80999" tIns="40499" rIns="80999" bIns="40499" numCol="1" anchor="t" anchorCtr="0" compatLnSpc="1">
              <a:prstTxWarp prst="textNoShape">
                <a:avLst/>
              </a:prstTxWarp>
              <a:normAutofit fontScale="85000" lnSpcReduction="10000"/>
            </a:bodyPr>
            <a:lstStyle/>
            <a:p>
              <a:endParaRPr lang="fr-FR" sz="2126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433CBB9C-AE55-32DD-474E-294C053BB8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0578" y="3165927"/>
              <a:ext cx="1830713" cy="55840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txBody>
            <a:bodyPr vert="horz" wrap="square" lIns="80999" tIns="40499" rIns="80999" bIns="40499" numCol="1" anchor="t" anchorCtr="0" compatLnSpc="1">
              <a:prstTxWarp prst="textNoShape">
                <a:avLst/>
              </a:prstTxWarp>
              <a:normAutofit lnSpcReduction="10000"/>
            </a:bodyPr>
            <a:lstStyle/>
            <a:p>
              <a:endParaRPr lang="fr-FR" sz="2126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5A6857F-743A-E188-C0CE-33D1F74775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8522" y="3088826"/>
              <a:ext cx="677552" cy="68124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</a:schemeClr>
              </a:solidFill>
            </a:ln>
          </p:spPr>
          <p:txBody>
            <a:bodyPr vert="horz" wrap="square" lIns="80999" tIns="40499" rIns="80999" bIns="40499" numCol="1" anchor="t" anchorCtr="0" compatLnSpc="1">
              <a:prstTxWarp prst="textNoShape">
                <a:avLst/>
              </a:prstTxWarp>
              <a:normAutofit fontScale="85000" lnSpcReduction="10000"/>
            </a:bodyPr>
            <a:lstStyle/>
            <a:p>
              <a:endParaRPr lang="fr-FR" sz="2126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Oval 10">
              <a:extLst>
                <a:ext uri="{FF2B5EF4-FFF2-40B4-BE49-F238E27FC236}">
                  <a16:creationId xmlns:a16="http://schemas.microsoft.com/office/drawing/2014/main" id="{5BD4D6F2-D3A2-C836-0E0A-306611BF3D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1913" y="3088826"/>
              <a:ext cx="677552" cy="68124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txBody>
            <a:bodyPr vert="horz" wrap="square" lIns="80999" tIns="40499" rIns="80999" bIns="40499" numCol="1" anchor="t" anchorCtr="0" compatLnSpc="1">
              <a:prstTxWarp prst="textNoShape">
                <a:avLst/>
              </a:prstTxWarp>
              <a:normAutofit fontScale="85000" lnSpcReduction="10000"/>
            </a:bodyPr>
            <a:lstStyle/>
            <a:p>
              <a:endParaRPr lang="fr-FR" sz="2126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" name="Oval 10">
              <a:extLst>
                <a:ext uri="{FF2B5EF4-FFF2-40B4-BE49-F238E27FC236}">
                  <a16:creationId xmlns:a16="http://schemas.microsoft.com/office/drawing/2014/main" id="{F2A39B77-B02A-310C-F1C6-B9D2D9016E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2600" y="3088826"/>
              <a:ext cx="677552" cy="68124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</a:schemeClr>
              </a:solidFill>
            </a:ln>
          </p:spPr>
          <p:txBody>
            <a:bodyPr vert="horz" wrap="square" lIns="80999" tIns="40499" rIns="80999" bIns="40499" numCol="1" anchor="t" anchorCtr="0" compatLnSpc="1">
              <a:prstTxWarp prst="textNoShape">
                <a:avLst/>
              </a:prstTxWarp>
              <a:normAutofit fontScale="85000" lnSpcReduction="10000"/>
            </a:bodyPr>
            <a:lstStyle/>
            <a:p>
              <a:endParaRPr lang="fr-FR" sz="2126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" name="Oval 10">
              <a:extLst>
                <a:ext uri="{FF2B5EF4-FFF2-40B4-BE49-F238E27FC236}">
                  <a16:creationId xmlns:a16="http://schemas.microsoft.com/office/drawing/2014/main" id="{DCAED494-A4F9-CE9A-3369-AF381A49D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5991" y="3088826"/>
              <a:ext cx="677552" cy="68124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txBody>
            <a:bodyPr vert="horz" wrap="square" lIns="80999" tIns="40499" rIns="80999" bIns="40499" numCol="1" anchor="t" anchorCtr="0" compatLnSpc="1">
              <a:prstTxWarp prst="textNoShape">
                <a:avLst/>
              </a:prstTxWarp>
              <a:normAutofit fontScale="85000" lnSpcReduction="10000"/>
            </a:bodyPr>
            <a:lstStyle/>
            <a:p>
              <a:endParaRPr lang="fr-FR" sz="2126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384DBF69-2160-076B-D64F-D0312F99A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17620" y="3088826"/>
              <a:ext cx="677552" cy="68124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</a:schemeClr>
              </a:solidFill>
            </a:ln>
          </p:spPr>
          <p:txBody>
            <a:bodyPr vert="horz" wrap="square" lIns="80999" tIns="40499" rIns="80999" bIns="40499" numCol="1" anchor="t" anchorCtr="0" compatLnSpc="1">
              <a:prstTxWarp prst="textNoShape">
                <a:avLst/>
              </a:prstTxWarp>
              <a:normAutofit fontScale="85000" lnSpcReduction="10000"/>
            </a:bodyPr>
            <a:lstStyle/>
            <a:p>
              <a:endParaRPr lang="fr-FR" sz="2126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" name="Oval 14">
              <a:extLst>
                <a:ext uri="{FF2B5EF4-FFF2-40B4-BE49-F238E27FC236}">
                  <a16:creationId xmlns:a16="http://schemas.microsoft.com/office/drawing/2014/main" id="{2BC8091C-C377-EC1A-246A-A8DD04E03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9296" y="2198676"/>
              <a:ext cx="184534" cy="1860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80999" tIns="40499" rIns="80999" bIns="40499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fr-FR" sz="2126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19" name="Connecteur droit 79">
              <a:extLst>
                <a:ext uri="{FF2B5EF4-FFF2-40B4-BE49-F238E27FC236}">
                  <a16:creationId xmlns:a16="http://schemas.microsoft.com/office/drawing/2014/main" id="{64DE1E89-F037-D5AF-39B0-C0ABCD15A2D6}"/>
                </a:ext>
              </a:extLst>
            </p:cNvPr>
            <p:cNvCxnSpPr/>
            <p:nvPr/>
          </p:nvCxnSpPr>
          <p:spPr>
            <a:xfrm>
              <a:off x="1351563" y="2398541"/>
              <a:ext cx="0" cy="662649"/>
            </a:xfrm>
            <a:prstGeom prst="line">
              <a:avLst/>
            </a:prstGeom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ZoneTexte 81">
              <a:extLst>
                <a:ext uri="{FF2B5EF4-FFF2-40B4-BE49-F238E27FC236}">
                  <a16:creationId xmlns:a16="http://schemas.microsoft.com/office/drawing/2014/main" id="{48CA1B10-A5D3-4303-90E8-7265E60F4209}"/>
                </a:ext>
              </a:extLst>
            </p:cNvPr>
            <p:cNvSpPr txBox="1"/>
            <p:nvPr/>
          </p:nvSpPr>
          <p:spPr>
            <a:xfrm>
              <a:off x="-120168" y="1064923"/>
              <a:ext cx="3127996" cy="121001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nb-NO" sz="1400" b="1" dirty="0">
                  <a:solidFill>
                    <a:schemeClr val="bg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Developer </a:t>
              </a:r>
              <a:r>
                <a:rPr lang="nb-NO" sz="1400" b="1" dirty="0" err="1">
                  <a:solidFill>
                    <a:schemeClr val="bg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X</a:t>
              </a:r>
              <a:r>
                <a:rPr lang="nb-NO" sz="1400" b="1" dirty="0">
                  <a:solidFill>
                    <a:schemeClr val="bg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nb-NO" sz="1400" b="1" dirty="0" err="1">
                  <a:solidFill>
                    <a:schemeClr val="bg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got</a:t>
              </a:r>
              <a:r>
                <a:rPr lang="nb-NO" sz="1400" b="1" dirty="0">
                  <a:solidFill>
                    <a:schemeClr val="bg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 his </a:t>
              </a:r>
              <a:r>
                <a:rPr lang="nb-NO" sz="1400" b="1" dirty="0" err="1">
                  <a:solidFill>
                    <a:schemeClr val="bg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access</a:t>
              </a:r>
              <a:r>
                <a:rPr lang="nb-NO" sz="1400" b="1" dirty="0">
                  <a:solidFill>
                    <a:schemeClr val="bg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 token from </a:t>
              </a:r>
              <a:r>
                <a:rPr lang="nb-NO" sz="1400" b="1" dirty="0" err="1">
                  <a:solidFill>
                    <a:schemeClr val="bg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Github</a:t>
              </a:r>
              <a:r>
                <a:rPr lang="nb-NO" sz="1400" b="1" dirty="0">
                  <a:solidFill>
                    <a:schemeClr val="bg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 stolen</a:t>
              </a:r>
              <a:endParaRPr lang="fr-FR" sz="1400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" name="Oval 14">
              <a:extLst>
                <a:ext uri="{FF2B5EF4-FFF2-40B4-BE49-F238E27FC236}">
                  <a16:creationId xmlns:a16="http://schemas.microsoft.com/office/drawing/2014/main" id="{65E241E8-F002-C209-A604-18235D9B90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680" y="2198676"/>
              <a:ext cx="184534" cy="1860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80999" tIns="40499" rIns="80999" bIns="40499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fr-FR" sz="2126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23" name="Connecteur droit 83">
              <a:extLst>
                <a:ext uri="{FF2B5EF4-FFF2-40B4-BE49-F238E27FC236}">
                  <a16:creationId xmlns:a16="http://schemas.microsoft.com/office/drawing/2014/main" id="{25AA7369-A150-F5BB-C9AE-DFAE20BD2300}"/>
                </a:ext>
              </a:extLst>
            </p:cNvPr>
            <p:cNvCxnSpPr/>
            <p:nvPr/>
          </p:nvCxnSpPr>
          <p:spPr>
            <a:xfrm>
              <a:off x="5102947" y="2398541"/>
              <a:ext cx="0" cy="662649"/>
            </a:xfrm>
            <a:prstGeom prst="line">
              <a:avLst/>
            </a:prstGeom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84">
              <a:extLst>
                <a:ext uri="{FF2B5EF4-FFF2-40B4-BE49-F238E27FC236}">
                  <a16:creationId xmlns:a16="http://schemas.microsoft.com/office/drawing/2014/main" id="{DF9B8A45-80B7-E805-0C22-6AAB6D5D46C7}"/>
                </a:ext>
              </a:extLst>
            </p:cNvPr>
            <p:cNvSpPr txBox="1"/>
            <p:nvPr/>
          </p:nvSpPr>
          <p:spPr>
            <a:xfrm>
              <a:off x="4221921" y="3865137"/>
              <a:ext cx="1664618" cy="60724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fr-FR" sz="1050" b="1">
                  <a:solidFill>
                    <a:schemeClr val="bg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Day 1 05:34 (Friday)</a:t>
              </a:r>
              <a:endParaRPr lang="fr-FR" sz="105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5" name="ZoneTexte 85">
              <a:extLst>
                <a:ext uri="{FF2B5EF4-FFF2-40B4-BE49-F238E27FC236}">
                  <a16:creationId xmlns:a16="http://schemas.microsoft.com/office/drawing/2014/main" id="{DEA4BED5-3000-8930-4777-F5B2F7DDF5A4}"/>
                </a:ext>
              </a:extLst>
            </p:cNvPr>
            <p:cNvSpPr txBox="1"/>
            <p:nvPr/>
          </p:nvSpPr>
          <p:spPr>
            <a:xfrm>
              <a:off x="3329048" y="1408144"/>
              <a:ext cx="3682520" cy="738664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endParaRPr lang="fr-FR" sz="105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3BB05E95-3D8F-617F-0898-755D0D99E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08957" y="2198676"/>
              <a:ext cx="184534" cy="1860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80999" tIns="40499" rIns="80999" bIns="40499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fr-FR" sz="2126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27" name="Connecteur droit 87">
              <a:extLst>
                <a:ext uri="{FF2B5EF4-FFF2-40B4-BE49-F238E27FC236}">
                  <a16:creationId xmlns:a16="http://schemas.microsoft.com/office/drawing/2014/main" id="{1454DE85-961C-1EBC-73AB-D2312FE486A1}"/>
                </a:ext>
              </a:extLst>
            </p:cNvPr>
            <p:cNvCxnSpPr/>
            <p:nvPr/>
          </p:nvCxnSpPr>
          <p:spPr>
            <a:xfrm>
              <a:off x="8901224" y="2398541"/>
              <a:ext cx="0" cy="662649"/>
            </a:xfrm>
            <a:prstGeom prst="line">
              <a:avLst/>
            </a:prstGeom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ZoneTexte 88">
              <a:extLst>
                <a:ext uri="{FF2B5EF4-FFF2-40B4-BE49-F238E27FC236}">
                  <a16:creationId xmlns:a16="http://schemas.microsoft.com/office/drawing/2014/main" id="{6236F680-62C2-C519-2A3F-2BC3AF10FF45}"/>
                </a:ext>
              </a:extLst>
            </p:cNvPr>
            <p:cNvSpPr txBox="1"/>
            <p:nvPr/>
          </p:nvSpPr>
          <p:spPr>
            <a:xfrm>
              <a:off x="8386837" y="3865137"/>
              <a:ext cx="1028771" cy="307777"/>
            </a:xfrm>
            <a:prstGeom prst="rect">
              <a:avLst/>
            </a:prstGeom>
            <a:noFill/>
          </p:spPr>
          <p:txBody>
            <a:bodyPr wrap="square" rtlCol="0">
              <a:normAutofit fontScale="85000" lnSpcReduction="20000"/>
            </a:bodyPr>
            <a:lstStyle/>
            <a:p>
              <a:pPr algn="ctr"/>
              <a:r>
                <a:rPr lang="fr-FR" sz="1050" b="1">
                  <a:solidFill>
                    <a:schemeClr val="bg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04:21</a:t>
              </a:r>
              <a:endParaRPr lang="fr-FR" sz="105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9" name="ZoneTexte 89">
              <a:extLst>
                <a:ext uri="{FF2B5EF4-FFF2-40B4-BE49-F238E27FC236}">
                  <a16:creationId xmlns:a16="http://schemas.microsoft.com/office/drawing/2014/main" id="{8E6827B2-3922-D81D-6B7E-129336E5B0D4}"/>
                </a:ext>
              </a:extLst>
            </p:cNvPr>
            <p:cNvSpPr txBox="1"/>
            <p:nvPr/>
          </p:nvSpPr>
          <p:spPr>
            <a:xfrm>
              <a:off x="7166684" y="1149910"/>
              <a:ext cx="3416637" cy="120311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b-NO" sz="1400" b="1" dirty="0" err="1">
                  <a:solidFill>
                    <a:schemeClr val="bg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Tried</a:t>
              </a:r>
              <a:r>
                <a:rPr lang="nb-NO" sz="1400" b="1" dirty="0">
                  <a:solidFill>
                    <a:schemeClr val="bg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 to </a:t>
              </a:r>
              <a:r>
                <a:rPr lang="nb-NO" sz="1400" b="1" dirty="0" err="1">
                  <a:solidFill>
                    <a:schemeClr val="bg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logon</a:t>
              </a:r>
              <a:r>
                <a:rPr lang="nb-NO" sz="1400" b="1" dirty="0">
                  <a:solidFill>
                    <a:schemeClr val="bg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 to </a:t>
              </a:r>
              <a:r>
                <a:rPr lang="nb-NO" sz="1400" b="1" dirty="0" err="1">
                  <a:solidFill>
                    <a:schemeClr val="bg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Azure</a:t>
              </a:r>
              <a:r>
                <a:rPr lang="nb-NO" sz="1400" b="1" dirty="0">
                  <a:solidFill>
                    <a:schemeClr val="bg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 Portal </a:t>
              </a:r>
              <a:r>
                <a:rPr lang="nb-NO" sz="1400" b="1" dirty="0" err="1">
                  <a:solidFill>
                    <a:schemeClr val="bg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using</a:t>
              </a:r>
              <a:r>
                <a:rPr lang="nb-NO" sz="1400" b="1" dirty="0">
                  <a:solidFill>
                    <a:schemeClr val="bg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nb-NO" sz="1400" b="1" dirty="0" err="1">
                  <a:solidFill>
                    <a:schemeClr val="bg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harvested</a:t>
              </a:r>
              <a:r>
                <a:rPr lang="nb-NO" sz="1400" b="1" dirty="0">
                  <a:solidFill>
                    <a:schemeClr val="bg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nb-NO" sz="1400" b="1" dirty="0" err="1">
                  <a:solidFill>
                    <a:schemeClr val="bg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credentials</a:t>
              </a:r>
              <a:endParaRPr lang="fr-FR" sz="1400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0" name="Oval 14">
              <a:extLst>
                <a:ext uri="{FF2B5EF4-FFF2-40B4-BE49-F238E27FC236}">
                  <a16:creationId xmlns:a16="http://schemas.microsoft.com/office/drawing/2014/main" id="{C3F4BCD1-CE1D-EB8A-8ADA-5CE5DBBF8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4514" y="4464080"/>
              <a:ext cx="184534" cy="1860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80999" tIns="40499" rIns="80999" bIns="40499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fr-FR" sz="2126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31" name="Connecteur droit 91">
              <a:extLst>
                <a:ext uri="{FF2B5EF4-FFF2-40B4-BE49-F238E27FC236}">
                  <a16:creationId xmlns:a16="http://schemas.microsoft.com/office/drawing/2014/main" id="{9F34C682-8E08-19E0-C488-809270EF95B4}"/>
                </a:ext>
              </a:extLst>
            </p:cNvPr>
            <p:cNvCxnSpPr/>
            <p:nvPr/>
          </p:nvCxnSpPr>
          <p:spPr>
            <a:xfrm>
              <a:off x="3236781" y="3801431"/>
              <a:ext cx="0" cy="662649"/>
            </a:xfrm>
            <a:prstGeom prst="line">
              <a:avLst/>
            </a:prstGeom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ZoneTexte 92">
              <a:extLst>
                <a:ext uri="{FF2B5EF4-FFF2-40B4-BE49-F238E27FC236}">
                  <a16:creationId xmlns:a16="http://schemas.microsoft.com/office/drawing/2014/main" id="{9A4E457C-D4B5-EB3A-70C9-05F3DC500F55}"/>
                </a:ext>
              </a:extLst>
            </p:cNvPr>
            <p:cNvSpPr txBox="1"/>
            <p:nvPr/>
          </p:nvSpPr>
          <p:spPr>
            <a:xfrm>
              <a:off x="2129196" y="4650127"/>
              <a:ext cx="2542615" cy="1234223"/>
            </a:xfrm>
            <a:prstGeom prst="rect">
              <a:avLst/>
            </a:prstGeom>
            <a:noFill/>
          </p:spPr>
          <p:txBody>
            <a:bodyPr wrap="square" rtlCol="0">
              <a:normAutofit fontScale="92500"/>
            </a:bodyPr>
            <a:lstStyle/>
            <a:p>
              <a:pPr algn="ctr"/>
              <a:r>
                <a:rPr lang="nb-NO" sz="1600" b="1" dirty="0" err="1">
                  <a:solidFill>
                    <a:schemeClr val="bg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Attacker</a:t>
              </a:r>
              <a:r>
                <a:rPr lang="nb-NO" sz="1600" b="1" dirty="0">
                  <a:solidFill>
                    <a:schemeClr val="bg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nb-NO" sz="1600" b="1" dirty="0" err="1">
                  <a:solidFill>
                    <a:schemeClr val="bg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modified</a:t>
              </a:r>
              <a:r>
                <a:rPr lang="nb-NO" sz="1600" b="1" dirty="0">
                  <a:solidFill>
                    <a:schemeClr val="bg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nb-NO" sz="1600" b="1" dirty="0" err="1">
                  <a:solidFill>
                    <a:schemeClr val="bg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Actions</a:t>
              </a:r>
              <a:r>
                <a:rPr lang="nb-NO" sz="1600" b="1" dirty="0">
                  <a:solidFill>
                    <a:schemeClr val="bg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nb-NO" sz="1600" b="1" dirty="0" err="1">
                  <a:solidFill>
                    <a:schemeClr val="bg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workflow</a:t>
              </a:r>
              <a:endParaRPr lang="fr-FR" sz="1600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3" name="ZoneTexte 93">
              <a:extLst>
                <a:ext uri="{FF2B5EF4-FFF2-40B4-BE49-F238E27FC236}">
                  <a16:creationId xmlns:a16="http://schemas.microsoft.com/office/drawing/2014/main" id="{06F882CE-1B7A-5507-CE96-218F84B0B7C5}"/>
                </a:ext>
              </a:extLst>
            </p:cNvPr>
            <p:cNvSpPr txBox="1"/>
            <p:nvPr/>
          </p:nvSpPr>
          <p:spPr>
            <a:xfrm>
              <a:off x="2515003" y="2685881"/>
              <a:ext cx="1443559" cy="348224"/>
            </a:xfrm>
            <a:prstGeom prst="rect">
              <a:avLst/>
            </a:prstGeom>
            <a:noFill/>
          </p:spPr>
          <p:txBody>
            <a:bodyPr wrap="square" rtlCol="0">
              <a:normAutofit lnSpcReduction="10000"/>
            </a:bodyPr>
            <a:lstStyle/>
            <a:p>
              <a:pPr algn="ctr"/>
              <a:r>
                <a:rPr lang="fr-FR" sz="1000" b="1" dirty="0">
                  <a:solidFill>
                    <a:schemeClr val="bg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Day 1 04:20</a:t>
              </a:r>
              <a:endParaRPr lang="fr-FR" sz="1000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4" name="Oval 14">
              <a:extLst>
                <a:ext uri="{FF2B5EF4-FFF2-40B4-BE49-F238E27FC236}">
                  <a16:creationId xmlns:a16="http://schemas.microsoft.com/office/drawing/2014/main" id="{4B5F3329-7ABC-1727-6EDD-93944F86C0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9300" y="4464080"/>
              <a:ext cx="184534" cy="1860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80999" tIns="40499" rIns="80999" bIns="40499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fr-FR" sz="2126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35" name="Connecteur droit 108">
              <a:extLst>
                <a:ext uri="{FF2B5EF4-FFF2-40B4-BE49-F238E27FC236}">
                  <a16:creationId xmlns:a16="http://schemas.microsoft.com/office/drawing/2014/main" id="{F6FE8843-4D1D-4CC3-393A-DB0557744D2A}"/>
                </a:ext>
              </a:extLst>
            </p:cNvPr>
            <p:cNvCxnSpPr/>
            <p:nvPr/>
          </p:nvCxnSpPr>
          <p:spPr>
            <a:xfrm>
              <a:off x="7011567" y="3801431"/>
              <a:ext cx="0" cy="662649"/>
            </a:xfrm>
            <a:prstGeom prst="line">
              <a:avLst/>
            </a:prstGeom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ZoneTexte 109">
              <a:extLst>
                <a:ext uri="{FF2B5EF4-FFF2-40B4-BE49-F238E27FC236}">
                  <a16:creationId xmlns:a16="http://schemas.microsoft.com/office/drawing/2014/main" id="{D3575ADE-9143-46C0-2543-224F53CF00D9}"/>
                </a:ext>
              </a:extLst>
            </p:cNvPr>
            <p:cNvSpPr txBox="1"/>
            <p:nvPr/>
          </p:nvSpPr>
          <p:spPr>
            <a:xfrm>
              <a:off x="5771345" y="4711192"/>
              <a:ext cx="2433723" cy="12342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nb-NO" sz="1400" b="1" dirty="0" err="1">
                  <a:solidFill>
                    <a:schemeClr val="bg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Accessed</a:t>
              </a:r>
              <a:r>
                <a:rPr lang="nb-NO" sz="1400" b="1" dirty="0">
                  <a:solidFill>
                    <a:schemeClr val="bg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nb-NO" sz="1400" b="1" dirty="0" err="1">
                  <a:solidFill>
                    <a:schemeClr val="bg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storage</a:t>
              </a:r>
              <a:r>
                <a:rPr lang="nb-NO" sz="1400" b="1" dirty="0">
                  <a:solidFill>
                    <a:schemeClr val="bg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nb-NO" sz="1400" b="1" dirty="0" err="1">
                  <a:solidFill>
                    <a:schemeClr val="bg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account</a:t>
              </a:r>
              <a:r>
                <a:rPr lang="nb-NO" sz="1400" b="1" dirty="0">
                  <a:solidFill>
                    <a:schemeClr val="bg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 in </a:t>
              </a:r>
              <a:r>
                <a:rPr lang="nb-NO" sz="1400" b="1" dirty="0" err="1">
                  <a:solidFill>
                    <a:schemeClr val="bg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Azure</a:t>
              </a:r>
              <a:endParaRPr lang="fr-FR" sz="1400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7" name="ZoneTexte 110">
              <a:extLst>
                <a:ext uri="{FF2B5EF4-FFF2-40B4-BE49-F238E27FC236}">
                  <a16:creationId xmlns:a16="http://schemas.microsoft.com/office/drawing/2014/main" id="{9CD513A2-F8B9-19B9-0E27-87B51A020C38}"/>
                </a:ext>
              </a:extLst>
            </p:cNvPr>
            <p:cNvSpPr txBox="1"/>
            <p:nvPr/>
          </p:nvSpPr>
          <p:spPr>
            <a:xfrm>
              <a:off x="6497181" y="2690019"/>
              <a:ext cx="1028771" cy="307777"/>
            </a:xfrm>
            <a:prstGeom prst="rect">
              <a:avLst/>
            </a:prstGeom>
            <a:noFill/>
          </p:spPr>
          <p:txBody>
            <a:bodyPr wrap="square" rtlCol="0">
              <a:normAutofit fontScale="85000" lnSpcReduction="20000"/>
            </a:bodyPr>
            <a:lstStyle/>
            <a:p>
              <a:pPr algn="ctr"/>
              <a:endParaRPr lang="fr-FR" sz="105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8" name="Oval 14">
              <a:extLst>
                <a:ext uri="{FF2B5EF4-FFF2-40B4-BE49-F238E27FC236}">
                  <a16:creationId xmlns:a16="http://schemas.microsoft.com/office/drawing/2014/main" id="{08577101-CD72-ACEC-D34E-B3C41BE8C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57654" y="4464080"/>
              <a:ext cx="184534" cy="1860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80999" tIns="40499" rIns="80999" bIns="40499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fr-FR" sz="2126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39" name="Connecteur droit 112">
              <a:extLst>
                <a:ext uri="{FF2B5EF4-FFF2-40B4-BE49-F238E27FC236}">
                  <a16:creationId xmlns:a16="http://schemas.microsoft.com/office/drawing/2014/main" id="{69885368-C245-2E0B-506C-A33F43F46464}"/>
                </a:ext>
              </a:extLst>
            </p:cNvPr>
            <p:cNvCxnSpPr/>
            <p:nvPr/>
          </p:nvCxnSpPr>
          <p:spPr>
            <a:xfrm>
              <a:off x="10849921" y="3801431"/>
              <a:ext cx="0" cy="662649"/>
            </a:xfrm>
            <a:prstGeom prst="line">
              <a:avLst/>
            </a:prstGeom>
            <a:ln w="1905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ZoneTexte 113">
              <a:extLst>
                <a:ext uri="{FF2B5EF4-FFF2-40B4-BE49-F238E27FC236}">
                  <a16:creationId xmlns:a16="http://schemas.microsoft.com/office/drawing/2014/main" id="{38162510-3C58-2387-D8F7-E8A3F00FDFBB}"/>
                </a:ext>
              </a:extLst>
            </p:cNvPr>
            <p:cNvSpPr txBox="1"/>
            <p:nvPr/>
          </p:nvSpPr>
          <p:spPr>
            <a:xfrm>
              <a:off x="9742337" y="4711192"/>
              <a:ext cx="2196201" cy="123422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nb-NO" sz="1400" b="1" dirty="0" err="1">
                  <a:solidFill>
                    <a:schemeClr val="bg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Was</a:t>
              </a:r>
              <a:r>
                <a:rPr lang="nb-NO" sz="1400" b="1" dirty="0">
                  <a:solidFill>
                    <a:schemeClr val="bg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nb-NO" sz="1400" b="1" dirty="0" err="1">
                  <a:solidFill>
                    <a:schemeClr val="bg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able</a:t>
              </a:r>
              <a:r>
                <a:rPr lang="nb-NO" sz="1400" b="1" dirty="0">
                  <a:solidFill>
                    <a:schemeClr val="bg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 to </a:t>
              </a:r>
              <a:r>
                <a:rPr lang="nb-NO" sz="1400" b="1" dirty="0" err="1">
                  <a:solidFill>
                    <a:schemeClr val="bg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collect</a:t>
              </a:r>
              <a:r>
                <a:rPr lang="nb-NO" sz="1400" b="1" dirty="0">
                  <a:solidFill>
                    <a:schemeClr val="bg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 «</a:t>
              </a:r>
              <a:r>
                <a:rPr lang="nb-NO" sz="1400" b="1" dirty="0" err="1">
                  <a:solidFill>
                    <a:schemeClr val="bg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some</a:t>
              </a:r>
              <a:r>
                <a:rPr lang="nb-NO" sz="1400" b="1" dirty="0">
                  <a:solidFill>
                    <a:schemeClr val="bg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» data</a:t>
              </a:r>
              <a:endParaRPr lang="fr-FR" sz="1400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1" name="ZoneTexte 114">
              <a:extLst>
                <a:ext uri="{FF2B5EF4-FFF2-40B4-BE49-F238E27FC236}">
                  <a16:creationId xmlns:a16="http://schemas.microsoft.com/office/drawing/2014/main" id="{F47D8899-D5FE-6532-064A-AD2D4D6BDB36}"/>
                </a:ext>
              </a:extLst>
            </p:cNvPr>
            <p:cNvSpPr txBox="1"/>
            <p:nvPr/>
          </p:nvSpPr>
          <p:spPr>
            <a:xfrm>
              <a:off x="10335536" y="2772991"/>
              <a:ext cx="1028771" cy="307777"/>
            </a:xfrm>
            <a:prstGeom prst="rect">
              <a:avLst/>
            </a:prstGeom>
            <a:noFill/>
          </p:spPr>
          <p:txBody>
            <a:bodyPr wrap="square" rtlCol="0">
              <a:normAutofit fontScale="85000" lnSpcReduction="20000"/>
            </a:bodyPr>
            <a:lstStyle/>
            <a:p>
              <a:pPr algn="ctr"/>
              <a:r>
                <a:rPr lang="fr-FR" sz="1050" b="1">
                  <a:solidFill>
                    <a:schemeClr val="bg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04:37</a:t>
              </a:r>
              <a:endParaRPr lang="fr-FR" sz="105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" name="ZoneTexte 115">
              <a:extLst>
                <a:ext uri="{FF2B5EF4-FFF2-40B4-BE49-F238E27FC236}">
                  <a16:creationId xmlns:a16="http://schemas.microsoft.com/office/drawing/2014/main" id="{121BC768-3A11-6E8F-107B-D63B40A18AF5}"/>
                </a:ext>
              </a:extLst>
            </p:cNvPr>
            <p:cNvSpPr txBox="1"/>
            <p:nvPr/>
          </p:nvSpPr>
          <p:spPr>
            <a:xfrm>
              <a:off x="1018779" y="3272483"/>
              <a:ext cx="677552" cy="307777"/>
            </a:xfrm>
            <a:prstGeom prst="rect">
              <a:avLst/>
            </a:prstGeom>
            <a:noFill/>
          </p:spPr>
          <p:txBody>
            <a:bodyPr wrap="square" rtlCol="0">
              <a:normAutofit fontScale="85000" lnSpcReduction="20000"/>
            </a:bodyPr>
            <a:lstStyle/>
            <a:p>
              <a:pPr algn="ctr"/>
              <a:r>
                <a:rPr lang="fr-FR" sz="1050">
                  <a:solidFill>
                    <a:schemeClr val="bg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01</a:t>
              </a:r>
            </a:p>
          </p:txBody>
        </p:sp>
        <p:sp>
          <p:nvSpPr>
            <p:cNvPr id="43" name="ZoneTexte 116">
              <a:extLst>
                <a:ext uri="{FF2B5EF4-FFF2-40B4-BE49-F238E27FC236}">
                  <a16:creationId xmlns:a16="http://schemas.microsoft.com/office/drawing/2014/main" id="{42AAFF38-82B1-3AD4-DB04-3962917D6C6C}"/>
                </a:ext>
              </a:extLst>
            </p:cNvPr>
            <p:cNvSpPr txBox="1"/>
            <p:nvPr/>
          </p:nvSpPr>
          <p:spPr>
            <a:xfrm>
              <a:off x="2880028" y="3272483"/>
              <a:ext cx="677552" cy="307777"/>
            </a:xfrm>
            <a:prstGeom prst="rect">
              <a:avLst/>
            </a:prstGeom>
            <a:noFill/>
          </p:spPr>
          <p:txBody>
            <a:bodyPr wrap="square" rtlCol="0">
              <a:normAutofit fontScale="85000" lnSpcReduction="20000"/>
            </a:bodyPr>
            <a:lstStyle/>
            <a:p>
              <a:pPr algn="ctr"/>
              <a:r>
                <a:rPr lang="fr-FR" sz="1050">
                  <a:solidFill>
                    <a:schemeClr val="bg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02</a:t>
              </a:r>
            </a:p>
          </p:txBody>
        </p:sp>
        <p:sp>
          <p:nvSpPr>
            <p:cNvPr id="44" name="ZoneTexte 117">
              <a:extLst>
                <a:ext uri="{FF2B5EF4-FFF2-40B4-BE49-F238E27FC236}">
                  <a16:creationId xmlns:a16="http://schemas.microsoft.com/office/drawing/2014/main" id="{260BEA0B-6042-E8B2-8DED-7E42E6F91422}"/>
                </a:ext>
              </a:extLst>
            </p:cNvPr>
            <p:cNvSpPr txBox="1"/>
            <p:nvPr/>
          </p:nvSpPr>
          <p:spPr>
            <a:xfrm>
              <a:off x="4771913" y="3272483"/>
              <a:ext cx="677552" cy="307777"/>
            </a:xfrm>
            <a:prstGeom prst="rect">
              <a:avLst/>
            </a:prstGeom>
            <a:noFill/>
          </p:spPr>
          <p:txBody>
            <a:bodyPr wrap="square" rtlCol="0">
              <a:normAutofit fontScale="85000" lnSpcReduction="20000"/>
            </a:bodyPr>
            <a:lstStyle/>
            <a:p>
              <a:pPr algn="ctr"/>
              <a:r>
                <a:rPr lang="fr-FR" sz="1050">
                  <a:solidFill>
                    <a:schemeClr val="bg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03</a:t>
              </a:r>
            </a:p>
          </p:txBody>
        </p:sp>
        <p:sp>
          <p:nvSpPr>
            <p:cNvPr id="45" name="ZoneTexte 118">
              <a:extLst>
                <a:ext uri="{FF2B5EF4-FFF2-40B4-BE49-F238E27FC236}">
                  <a16:creationId xmlns:a16="http://schemas.microsoft.com/office/drawing/2014/main" id="{32B2071B-43AB-C690-994C-1F06FBDB5940}"/>
                </a:ext>
              </a:extLst>
            </p:cNvPr>
            <p:cNvSpPr txBox="1"/>
            <p:nvPr/>
          </p:nvSpPr>
          <p:spPr>
            <a:xfrm>
              <a:off x="6682600" y="3272483"/>
              <a:ext cx="677552" cy="307777"/>
            </a:xfrm>
            <a:prstGeom prst="rect">
              <a:avLst/>
            </a:prstGeom>
            <a:noFill/>
          </p:spPr>
          <p:txBody>
            <a:bodyPr wrap="square" rtlCol="0">
              <a:normAutofit fontScale="85000" lnSpcReduction="20000"/>
            </a:bodyPr>
            <a:lstStyle/>
            <a:p>
              <a:pPr algn="ctr"/>
              <a:r>
                <a:rPr lang="fr-FR" sz="1050">
                  <a:solidFill>
                    <a:schemeClr val="bg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04</a:t>
              </a:r>
            </a:p>
          </p:txBody>
        </p:sp>
        <p:sp>
          <p:nvSpPr>
            <p:cNvPr id="46" name="ZoneTexte 119">
              <a:extLst>
                <a:ext uri="{FF2B5EF4-FFF2-40B4-BE49-F238E27FC236}">
                  <a16:creationId xmlns:a16="http://schemas.microsoft.com/office/drawing/2014/main" id="{1B0258C2-FCC8-5A87-FC7F-BA0271109E10}"/>
                </a:ext>
              </a:extLst>
            </p:cNvPr>
            <p:cNvSpPr txBox="1"/>
            <p:nvPr/>
          </p:nvSpPr>
          <p:spPr>
            <a:xfrm>
              <a:off x="8564670" y="3272483"/>
              <a:ext cx="677552" cy="307777"/>
            </a:xfrm>
            <a:prstGeom prst="rect">
              <a:avLst/>
            </a:prstGeom>
            <a:noFill/>
          </p:spPr>
          <p:txBody>
            <a:bodyPr wrap="square" rtlCol="0">
              <a:normAutofit fontScale="85000" lnSpcReduction="20000"/>
            </a:bodyPr>
            <a:lstStyle/>
            <a:p>
              <a:pPr algn="ctr"/>
              <a:r>
                <a:rPr lang="fr-FR" sz="1050">
                  <a:solidFill>
                    <a:schemeClr val="bg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05</a:t>
              </a:r>
            </a:p>
          </p:txBody>
        </p:sp>
        <p:sp>
          <p:nvSpPr>
            <p:cNvPr id="47" name="ZoneTexte 120">
              <a:extLst>
                <a:ext uri="{FF2B5EF4-FFF2-40B4-BE49-F238E27FC236}">
                  <a16:creationId xmlns:a16="http://schemas.microsoft.com/office/drawing/2014/main" id="{744E0808-A003-9F0E-E6B0-0B456D7AC8AA}"/>
                </a:ext>
              </a:extLst>
            </p:cNvPr>
            <p:cNvSpPr txBox="1"/>
            <p:nvPr/>
          </p:nvSpPr>
          <p:spPr>
            <a:xfrm>
              <a:off x="10511144" y="3272483"/>
              <a:ext cx="677552" cy="307777"/>
            </a:xfrm>
            <a:prstGeom prst="rect">
              <a:avLst/>
            </a:prstGeom>
            <a:noFill/>
          </p:spPr>
          <p:txBody>
            <a:bodyPr wrap="square" rtlCol="0">
              <a:normAutofit fontScale="85000" lnSpcReduction="20000"/>
            </a:bodyPr>
            <a:lstStyle/>
            <a:p>
              <a:pPr algn="ctr"/>
              <a:r>
                <a:rPr lang="fr-FR" sz="1050">
                  <a:solidFill>
                    <a:schemeClr val="bg1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06</a:t>
              </a:r>
            </a:p>
          </p:txBody>
        </p:sp>
      </p:grpSp>
      <p:sp>
        <p:nvSpPr>
          <p:cNvPr id="2" name="ZoneTexte 92">
            <a:extLst>
              <a:ext uri="{FF2B5EF4-FFF2-40B4-BE49-F238E27FC236}">
                <a16:creationId xmlns:a16="http://schemas.microsoft.com/office/drawing/2014/main" id="{A996E64A-5657-05D1-AE65-6DFAC75A9CE9}"/>
              </a:ext>
            </a:extLst>
          </p:cNvPr>
          <p:cNvSpPr txBox="1"/>
          <p:nvPr/>
        </p:nvSpPr>
        <p:spPr>
          <a:xfrm>
            <a:off x="2989825" y="1108544"/>
            <a:ext cx="1515552" cy="85171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endParaRPr lang="fr-FR" sz="1050">
              <a:solidFill>
                <a:schemeClr val="bg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ZoneTexte 84">
            <a:extLst>
              <a:ext uri="{FF2B5EF4-FFF2-40B4-BE49-F238E27FC236}">
                <a16:creationId xmlns:a16="http://schemas.microsoft.com/office/drawing/2014/main" id="{372A36F3-CFEC-AD84-8334-99900545F360}"/>
              </a:ext>
            </a:extLst>
          </p:cNvPr>
          <p:cNvSpPr txBox="1"/>
          <p:nvPr/>
        </p:nvSpPr>
        <p:spPr>
          <a:xfrm>
            <a:off x="2740506" y="1078516"/>
            <a:ext cx="2375187" cy="83024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fr-FR" sz="1400" b="1" dirty="0" err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Collected</a:t>
            </a:r>
            <a:r>
              <a:rPr lang="fr-FR" sz="140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all </a:t>
            </a:r>
            <a:r>
              <a:rPr lang="fr-FR" sz="1400" b="1" dirty="0" err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enviroment</a:t>
            </a:r>
            <a:r>
              <a:rPr lang="fr-FR" sz="140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variables in git and sent </a:t>
            </a:r>
            <a:r>
              <a:rPr lang="fr-FR" sz="1400" b="1" dirty="0" err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it</a:t>
            </a:r>
            <a:r>
              <a:rPr lang="fr-FR" sz="140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to a digital </a:t>
            </a:r>
            <a:r>
              <a:rPr lang="fr-FR" sz="1400" b="1" dirty="0" err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ocean</a:t>
            </a:r>
            <a:r>
              <a:rPr lang="fr-FR" sz="1400" b="1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 VPS</a:t>
            </a:r>
            <a:endParaRPr lang="fr-FR" sz="1400" dirty="0">
              <a:solidFill>
                <a:schemeClr val="bg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8" name="ZoneTexte 84">
            <a:extLst>
              <a:ext uri="{FF2B5EF4-FFF2-40B4-BE49-F238E27FC236}">
                <a16:creationId xmlns:a16="http://schemas.microsoft.com/office/drawing/2014/main" id="{E9C56ACA-B6D7-1EBB-85E0-8796FF655E8F}"/>
              </a:ext>
            </a:extLst>
          </p:cNvPr>
          <p:cNvSpPr txBox="1"/>
          <p:nvPr/>
        </p:nvSpPr>
        <p:spPr>
          <a:xfrm>
            <a:off x="4707377" y="2042710"/>
            <a:ext cx="1148718" cy="419049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fr-FR" sz="1050" b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Day 3 03:23 (</a:t>
            </a:r>
            <a:r>
              <a:rPr lang="fr-FR" sz="1050" b="1" err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sunday</a:t>
            </a:r>
            <a:r>
              <a:rPr lang="fr-FR" sz="1050" b="1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fr-FR" sz="1050">
              <a:solidFill>
                <a:schemeClr val="bg1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740749"/>
      </p:ext>
    </p:extLst>
  </p:cSld>
  <p:clrMapOvr>
    <a:masterClrMapping/>
  </p:clrMapOvr>
</p:sld>
</file>

<file path=ppt/theme/theme1.xml><?xml version="1.0" encoding="utf-8"?>
<a:theme xmlns:a="http://schemas.openxmlformats.org/drawingml/2006/main" name="NIC Theme dark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Test">
      <a:majorFont>
        <a:latin typeface="Space Grotesk Light"/>
        <a:ea typeface=""/>
        <a:cs typeface=""/>
      </a:majorFont>
      <a:minorFont>
        <a:latin typeface="Space Grotes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IC_CC_ppt_template" id="{21BC4FD3-DAE8-7B4C-A6E4-71280ED07BEF}" vid="{A532C82E-19AA-E646-B272-B05616D708C6}"/>
    </a:ext>
  </a:extLst>
</a:theme>
</file>

<file path=ppt/theme/theme2.xml><?xml version="1.0" encoding="utf-8"?>
<a:theme xmlns:a="http://schemas.openxmlformats.org/drawingml/2006/main" name="NIC Theme whit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Test">
      <a:majorFont>
        <a:latin typeface="Space Grotesk Light"/>
        <a:ea typeface=""/>
        <a:cs typeface=""/>
      </a:majorFont>
      <a:minorFont>
        <a:latin typeface="Space Grotes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IC_CC_ppt_template" id="{21BC4FD3-DAE8-7B4C-A6E4-71280ED07BEF}" vid="{F600921A-7872-E146-B511-BDB9883A651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85832c1-a361-4be1-b883-bb7893c6cdc9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7F7341B06EFC41B56229C9426A4853" ma:contentTypeVersion="17" ma:contentTypeDescription="Create a new document." ma:contentTypeScope="" ma:versionID="93736e7d93b5d9d700f76dc3a1fc5e0e">
  <xsd:schema xmlns:xsd="http://www.w3.org/2001/XMLSchema" xmlns:xs="http://www.w3.org/2001/XMLSchema" xmlns:p="http://schemas.microsoft.com/office/2006/metadata/properties" xmlns:ns3="185832c1-a361-4be1-b883-bb7893c6cdc9" xmlns:ns4="b2d2f379-e54e-4947-9c46-21371fd54172" targetNamespace="http://schemas.microsoft.com/office/2006/metadata/properties" ma:root="true" ma:fieldsID="447c96e4b8ae5eed2f0dddca9f0234fb" ns3:_="" ns4:_="">
    <xsd:import namespace="185832c1-a361-4be1-b883-bb7893c6cdc9"/>
    <xsd:import namespace="b2d2f379-e54e-4947-9c46-21371fd5417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OCR" minOccurs="0"/>
                <xsd:element ref="ns3:MediaServiceLocation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5832c1-a361-4be1-b883-bb7893c6cd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d2f379-e54e-4947-9c46-21371fd5417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D52AE7D-6C96-4631-A8CC-252F097FC35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F0AC692-338D-47FC-BD0F-21655C843D4A}">
  <ds:schemaRefs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185832c1-a361-4be1-b883-bb7893c6cdc9"/>
    <ds:schemaRef ds:uri="http://purl.org/dc/terms/"/>
    <ds:schemaRef ds:uri="http://purl.org/dc/dcmitype/"/>
    <ds:schemaRef ds:uri="b2d2f379-e54e-4947-9c46-21371fd54172"/>
    <ds:schemaRef ds:uri="http://schemas.microsoft.com/office/2006/metadata/properties"/>
    <ds:schemaRef ds:uri="http://purl.org/dc/elements/1.1/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E6B3E21-355B-4437-8489-4772CF639D81}">
  <ds:schemaRefs>
    <ds:schemaRef ds:uri="185832c1-a361-4be1-b883-bb7893c6cdc9"/>
    <ds:schemaRef ds:uri="b2d2f379-e54e-4947-9c46-21371fd5417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NIC Theme dark</Template>
  <TotalTime>353</TotalTime>
  <Words>2537</Words>
  <Application>Microsoft Macintosh PowerPoint</Application>
  <PresentationFormat>Skjermfremvisning (16:9)</PresentationFormat>
  <Paragraphs>527</Paragraphs>
  <Slides>39</Slides>
  <Notes>4</Notes>
  <HiddenSlides>0</HiddenSlides>
  <MMClips>0</MMClips>
  <ScaleCrop>false</ScaleCrop>
  <HeadingPairs>
    <vt:vector size="6" baseType="variant">
      <vt:variant>
        <vt:lpstr>Brukte skrifter</vt:lpstr>
      </vt:variant>
      <vt:variant>
        <vt:i4>12</vt:i4>
      </vt:variant>
      <vt:variant>
        <vt:lpstr>Tema</vt:lpstr>
      </vt:variant>
      <vt:variant>
        <vt:i4>2</vt:i4>
      </vt:variant>
      <vt:variant>
        <vt:lpstr>Lysbildetitler</vt:lpstr>
      </vt:variant>
      <vt:variant>
        <vt:i4>39</vt:i4>
      </vt:variant>
    </vt:vector>
  </HeadingPairs>
  <TitlesOfParts>
    <vt:vector size="53" baseType="lpstr">
      <vt:lpstr>source-code-pro</vt:lpstr>
      <vt:lpstr>.Hiragino Kaku Gothic Interface W3</vt:lpstr>
      <vt:lpstr>Calibri</vt:lpstr>
      <vt:lpstr>Wingdings</vt:lpstr>
      <vt:lpstr>Courier New</vt:lpstr>
      <vt:lpstr>Tahoma</vt:lpstr>
      <vt:lpstr>Space Grotesk Light</vt:lpstr>
      <vt:lpstr>Courier 10 Pitch</vt:lpstr>
      <vt:lpstr>Arial</vt:lpstr>
      <vt:lpstr>System Font Regular</vt:lpstr>
      <vt:lpstr>Space Grotesk</vt:lpstr>
      <vt:lpstr>SFMono-Regular</vt:lpstr>
      <vt:lpstr>NIC Theme dark</vt:lpstr>
      <vt:lpstr>NIC Theme white</vt:lpstr>
      <vt:lpstr>PowerPoint-presentasjon</vt:lpstr>
      <vt:lpstr>Marius Sandbu @ Sopra Steria</vt:lpstr>
      <vt:lpstr>Where are we at? </vt:lpstr>
      <vt:lpstr>PowerPoint-presentasjon</vt:lpstr>
      <vt:lpstr>Attack vectors in a Cloud native platform</vt:lpstr>
      <vt:lpstr>The 4 C’s of Cloud Native Security</vt:lpstr>
      <vt:lpstr>Kubernetes (k8s) Architecture</vt:lpstr>
      <vt:lpstr>Not all cyberattacks are that scary..</vt:lpstr>
      <vt:lpstr>PowerPoint-presentasjon</vt:lpstr>
      <vt:lpstr>Securing the workbench</vt:lpstr>
      <vt:lpstr>Securing the workbench</vt:lpstr>
      <vt:lpstr>Zero-Trust Network Access (SSE/SASE)</vt:lpstr>
      <vt:lpstr>Secure Access and Secure publishing</vt:lpstr>
      <vt:lpstr>Security mechanisms for source code - Github</vt:lpstr>
      <vt:lpstr>Securing the pipeline</vt:lpstr>
      <vt:lpstr>Security mechanisms for GitHub</vt:lpstr>
      <vt:lpstr>Use of Private Clusters</vt:lpstr>
      <vt:lpstr>Is the Cluster according to best pratices?</vt:lpstr>
      <vt:lpstr>IAM and RBAC</vt:lpstr>
      <vt:lpstr>Workload Identity and OpenID Connect</vt:lpstr>
      <vt:lpstr>Pod Security Admission (PSA)</vt:lpstr>
      <vt:lpstr>Upgrades and patching</vt:lpstr>
      <vt:lpstr>Backup and data protection</vt:lpstr>
      <vt:lpstr>Backup and data protection</vt:lpstr>
      <vt:lpstr>Encryption and Container Isolation</vt:lpstr>
      <vt:lpstr>Encryption and Container Isolation</vt:lpstr>
      <vt:lpstr>Container Registry </vt:lpstr>
      <vt:lpstr>Secret management</vt:lpstr>
      <vt:lpstr>What is going on inside the container?</vt:lpstr>
      <vt:lpstr>Network Policies</vt:lpstr>
      <vt:lpstr>Service Mesh</vt:lpstr>
      <vt:lpstr>Service Mesh - Architecture</vt:lpstr>
      <vt:lpstr>Service Mesh vs Network Policies</vt:lpstr>
      <vt:lpstr>Some alternatives</vt:lpstr>
      <vt:lpstr>Security Monitoring</vt:lpstr>
      <vt:lpstr>Some Commercial alternatives</vt:lpstr>
      <vt:lpstr>Let dig into the fun stuff! </vt:lpstr>
      <vt:lpstr>Where to start? Depending on maturity </vt:lpstr>
      <vt:lpstr>Marius Sandbu @ Sopra Steria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Betina Schau-Liberg</dc:creator>
  <cp:lastModifiedBy>SANDBU Marius</cp:lastModifiedBy>
  <cp:revision>2</cp:revision>
  <dcterms:created xsi:type="dcterms:W3CDTF">2022-12-22T10:51:40Z</dcterms:created>
  <dcterms:modified xsi:type="dcterms:W3CDTF">2023-11-08T14:45:11Z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0x010100C27F7341B06EFC41B56229C9426A4853</vt:lpwstr>
  </property>
  <property fmtid="{D5CDD505-2E9C-101B-9397-08002B2CF9AE}" pid="3" name="MediaServiceImageTags">
    <vt:lpwstr/>
  </property>
  <property fmtid="{D5CDD505-2E9C-101B-9397-08002B2CF9AE}" pid="4" name="MSIP_Label_c5e6e129-f928-4a05-ae32-d838f6b21bdd_Enabled">
    <vt:lpwstr>true</vt:lpwstr>
  </property>
  <property fmtid="{D5CDD505-2E9C-101B-9397-08002B2CF9AE}" pid="5" name="MSIP_Label_c5e6e129-f928-4a05-ae32-d838f6b21bdd_SetDate">
    <vt:lpwstr>2023-10-30T10:28:19Z</vt:lpwstr>
  </property>
  <property fmtid="{D5CDD505-2E9C-101B-9397-08002B2CF9AE}" pid="6" name="MSIP_Label_c5e6e129-f928-4a05-ae32-d838f6b21bdd_Method">
    <vt:lpwstr>Standard</vt:lpwstr>
  </property>
  <property fmtid="{D5CDD505-2E9C-101B-9397-08002B2CF9AE}" pid="7" name="MSIP_Label_c5e6e129-f928-4a05-ae32-d838f6b21bdd_Name">
    <vt:lpwstr>EN Restricted use</vt:lpwstr>
  </property>
  <property fmtid="{D5CDD505-2E9C-101B-9397-08002B2CF9AE}" pid="8" name="MSIP_Label_c5e6e129-f928-4a05-ae32-d838f6b21bdd_SiteId">
    <vt:lpwstr>8b87af7d-8647-4dc7-8df4-5f69a2011bb5</vt:lpwstr>
  </property>
  <property fmtid="{D5CDD505-2E9C-101B-9397-08002B2CF9AE}" pid="9" name="MSIP_Label_c5e6e129-f928-4a05-ae32-d838f6b21bdd_ActionId">
    <vt:lpwstr>9f1c1aa8-d30c-490a-8473-22989565f6bc</vt:lpwstr>
  </property>
  <property fmtid="{D5CDD505-2E9C-101B-9397-08002B2CF9AE}" pid="10" name="MSIP_Label_c5e6e129-f928-4a05-ae32-d838f6b21bdd_ContentBits">
    <vt:lpwstr>3</vt:lpwstr>
  </property>
  <property fmtid="{D5CDD505-2E9C-101B-9397-08002B2CF9AE}" pid="11" name="ClassificationContentMarkingFooterLocations">
    <vt:lpwstr>NIC Theme dark:3\NIC Theme white:5</vt:lpwstr>
  </property>
  <property fmtid="{D5CDD505-2E9C-101B-9397-08002B2CF9AE}" pid="12" name="ClassificationContentMarkingFooterText">
    <vt:lpwstr>C2 - Restricted use </vt:lpwstr>
  </property>
</Properties>
</file>